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tags/tag15.xml" ContentType="application/vnd.openxmlformats-officedocument.presentationml.tags+xml"/>
  <Override PartName="/ppt/notesSlides/notesSlide31.xml" ContentType="application/vnd.openxmlformats-officedocument.presentationml.notesSlide+xml"/>
  <Override PartName="/ppt/tags/tag16.xml" ContentType="application/vnd.openxmlformats-officedocument.presentationml.tags+xml"/>
  <Override PartName="/ppt/notesSlides/notesSlide32.xml" ContentType="application/vnd.openxmlformats-officedocument.presentationml.notesSlide+xml"/>
  <Override PartName="/ppt/tags/tag17.xml" ContentType="application/vnd.openxmlformats-officedocument.presentationml.tags+xml"/>
  <Override PartName="/ppt/notesSlides/notesSlide33.xml" ContentType="application/vnd.openxmlformats-officedocument.presentationml.notesSlide+xml"/>
  <Override PartName="/ppt/tags/tag18.xml" ContentType="application/vnd.openxmlformats-officedocument.presentationml.tags+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94" r:id="rId4"/>
    <p:sldId id="282" r:id="rId5"/>
    <p:sldId id="285" r:id="rId6"/>
    <p:sldId id="286" r:id="rId7"/>
    <p:sldId id="284" r:id="rId8"/>
    <p:sldId id="287" r:id="rId9"/>
    <p:sldId id="264" r:id="rId10"/>
    <p:sldId id="304" r:id="rId11"/>
    <p:sldId id="274" r:id="rId12"/>
    <p:sldId id="305" r:id="rId13"/>
    <p:sldId id="307" r:id="rId14"/>
    <p:sldId id="306" r:id="rId15"/>
    <p:sldId id="273" r:id="rId16"/>
    <p:sldId id="308" r:id="rId17"/>
    <p:sldId id="309" r:id="rId18"/>
    <p:sldId id="275" r:id="rId19"/>
    <p:sldId id="310" r:id="rId20"/>
    <p:sldId id="311" r:id="rId21"/>
    <p:sldId id="291" r:id="rId22"/>
    <p:sldId id="290" r:id="rId23"/>
    <p:sldId id="312" r:id="rId24"/>
    <p:sldId id="259" r:id="rId25"/>
    <p:sldId id="295" r:id="rId26"/>
    <p:sldId id="296" r:id="rId27"/>
    <p:sldId id="276" r:id="rId28"/>
    <p:sldId id="297" r:id="rId29"/>
    <p:sldId id="298" r:id="rId30"/>
    <p:sldId id="277" r:id="rId31"/>
    <p:sldId id="299" r:id="rId32"/>
    <p:sldId id="278" r:id="rId33"/>
    <p:sldId id="300" r:id="rId34"/>
    <p:sldId id="279" r:id="rId35"/>
    <p:sldId id="301" r:id="rId36"/>
    <p:sldId id="280" r:id="rId37"/>
    <p:sldId id="303" r:id="rId38"/>
    <p:sldId id="302" r:id="rId39"/>
    <p:sldId id="281" r:id="rId40"/>
    <p:sldId id="293" r:id="rId41"/>
    <p:sldId id="292" r:id="rId42"/>
    <p:sldId id="27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B9E2"/>
    <a:srgbClr val="6787A1"/>
    <a:srgbClr val="265479"/>
    <a:srgbClr val="E01F0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15" autoAdjust="0"/>
    <p:restoredTop sz="77846" autoAdjust="0"/>
  </p:normalViewPr>
  <p:slideViewPr>
    <p:cSldViewPr snapToGrid="0">
      <p:cViewPr>
        <p:scale>
          <a:sx n="81" d="100"/>
          <a:sy n="81" d="100"/>
        </p:scale>
        <p:origin x="864" y="560"/>
      </p:cViewPr>
      <p:guideLst/>
    </p:cSldViewPr>
  </p:slideViewPr>
  <p:notesTextViewPr>
    <p:cViewPr>
      <p:scale>
        <a:sx n="1" d="1"/>
        <a:sy n="1" d="1"/>
      </p:scale>
      <p:origin x="0" y="0"/>
    </p:cViewPr>
  </p:notesTextViewPr>
  <p:notesViewPr>
    <p:cSldViewPr snapToGrid="0">
      <p:cViewPr varScale="1">
        <p:scale>
          <a:sx n="95" d="100"/>
          <a:sy n="95" d="100"/>
        </p:scale>
        <p:origin x="3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A6D9-AA41-4283-818E-8BB4CB3E8200}" type="datetimeFigureOut">
              <a:rPr lang="zh-CN" altLang="en-US" smtClean="0"/>
              <a:t>2025/8/27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826BE-23D8-4A38-97A4-E3E04C7E7FA1}" type="slidenum">
              <a:rPr lang="zh-CN" altLang="en-US" smtClean="0"/>
              <a:t>‹#›</a:t>
            </a:fld>
            <a:endParaRPr lang="zh-CN" altLang="en-US"/>
          </a:p>
        </p:txBody>
      </p:sp>
    </p:spTree>
    <p:extLst>
      <p:ext uri="{BB962C8B-B14F-4D97-AF65-F5344CB8AC3E}">
        <p14:creationId xmlns:p14="http://schemas.microsoft.com/office/powerpoint/2010/main" val="54226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my name is </a:t>
            </a:r>
            <a:r>
              <a:rPr lang="en-US" altLang="zh-CN" dirty="0" err="1"/>
              <a:t>Jiani</a:t>
            </a:r>
            <a:r>
              <a:rPr lang="en-US" altLang="zh-CN" dirty="0"/>
              <a:t> Yang. I am an PHD student from Zhejiang University. Today I am going to share </a:t>
            </a:r>
            <a:r>
              <a:rPr lang="en-US" altLang="zh-CN" sz="1200" b="0" i="0" kern="1200" dirty="0">
                <a:solidFill>
                  <a:schemeClr val="tx1"/>
                </a:solidFill>
                <a:effectLst/>
                <a:latin typeface="+mn-lt"/>
                <a:ea typeface="+mn-ea"/>
                <a:cs typeface="+mn-cs"/>
              </a:rPr>
              <a:t>our research presented in the paper “</a:t>
            </a:r>
            <a:r>
              <a:rPr lang="en" altLang="zh-CN" sz="1200" dirty="0">
                <a:latin typeface="Arial" panose="020B0604020202020204" pitchFamily="34" charset="0"/>
                <a:cs typeface="Arial" panose="020B0604020202020204" pitchFamily="34" charset="0"/>
              </a:rPr>
              <a:t>Twisted Twin: A Collaborative and Competitive Memory Management Approach in HTAP Systems</a:t>
            </a:r>
            <a:r>
              <a:rPr lang="en-US" altLang="zh-CN" sz="1200" b="0" i="0" kern="1200" dirty="0">
                <a:solidFill>
                  <a:schemeClr val="tx1"/>
                </a:solidFill>
                <a:effectLst/>
                <a:latin typeface="+mn-lt"/>
                <a:ea typeface="+mn-ea"/>
                <a:cs typeface="+mn-cs"/>
              </a:rPr>
              <a:t>”. And this work is collaborating with Huawei technology</a:t>
            </a:r>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1</a:t>
            </a:fld>
            <a:endParaRPr lang="zh-CN" altLang="en-US"/>
          </a:p>
        </p:txBody>
      </p:sp>
    </p:spTree>
    <p:extLst>
      <p:ext uri="{BB962C8B-B14F-4D97-AF65-F5344CB8AC3E}">
        <p14:creationId xmlns:p14="http://schemas.microsoft.com/office/powerpoint/2010/main" val="382767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Currently, the system requires users to </a:t>
            </a:r>
            <a:r>
              <a:rPr lang="en" altLang="zh-CN" b="1" dirty="0"/>
              <a:t>manually specify</a:t>
            </a:r>
            <a:r>
              <a:rPr lang="en" altLang="zh-CN" dirty="0"/>
              <a:t> which columns should be cached, using instructions like ALTER TABLE … COLVIEW. This manual process is not only </a:t>
            </a:r>
            <a:r>
              <a:rPr lang="en" altLang="zh-CN" b="1" dirty="0"/>
              <a:t>labor-intensive</a:t>
            </a:r>
            <a:r>
              <a:rPr lang="en" altLang="zh-CN" dirty="0"/>
              <a:t>, but also </a:t>
            </a:r>
            <a:r>
              <a:rPr lang="en" altLang="zh-CN" b="1" dirty="0"/>
              <a:t>suboptimal</a:t>
            </a:r>
            <a:r>
              <a:rPr lang="en" altLang="zh-CN" dirty="0"/>
              <a:t>—users may not know which columns will actually benefit query performance the most.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5826BE-23D8-4A38-97A4-E3E04C7E7FA1}" type="slidenum">
              <a:rPr lang="zh-CN" altLang="en-US" smtClean="0"/>
              <a:t>10</a:t>
            </a:fld>
            <a:endParaRPr lang="zh-CN" altLang="en-US"/>
          </a:p>
        </p:txBody>
      </p:sp>
    </p:spTree>
    <p:extLst>
      <p:ext uri="{BB962C8B-B14F-4D97-AF65-F5344CB8AC3E}">
        <p14:creationId xmlns:p14="http://schemas.microsoft.com/office/powerpoint/2010/main" val="103115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second problem is about </a:t>
            </a:r>
            <a:r>
              <a:rPr lang="en" altLang="zh-CN" b="1" dirty="0"/>
              <a:t>memory allocation</a:t>
            </a:r>
            <a:r>
              <a:rPr lang="en" altLang="zh-CN" dirty="0"/>
              <a:t>.</a:t>
            </a:r>
          </a:p>
          <a:p>
            <a:r>
              <a:rPr lang="en" altLang="zh-CN" dirty="0"/>
              <a:t>In </a:t>
            </a:r>
            <a:r>
              <a:rPr lang="en" altLang="zh-CN" dirty="0" err="1"/>
              <a:t>GaussDB</a:t>
            </a:r>
            <a:r>
              <a:rPr lang="en" altLang="zh-CN" dirty="0"/>
              <a:t>-HTAP, both OLTP and OLAP share the same buffer pool. But the question is: </a:t>
            </a:r>
            <a:r>
              <a:rPr lang="en" altLang="zh-CN" b="1" dirty="0"/>
              <a:t>how should we divide this limited memory between the row store and the column store?</a:t>
            </a:r>
            <a:endParaRPr lang="en" altLang="zh-CN"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11</a:t>
            </a:fld>
            <a:endParaRPr lang="zh-CN" altLang="en-US"/>
          </a:p>
        </p:txBody>
      </p:sp>
    </p:spTree>
    <p:extLst>
      <p:ext uri="{BB962C8B-B14F-4D97-AF65-F5344CB8AC3E}">
        <p14:creationId xmlns:p14="http://schemas.microsoft.com/office/powerpoint/2010/main" val="271652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For OLTP, </a:t>
            </a:r>
            <a:r>
              <a:rPr lang="en" altLang="zh-CN" dirty="0">
                <a:solidFill>
                  <a:schemeClr val="tx1"/>
                </a:solidFill>
                <a:latin typeface="+mj-lt"/>
                <a:ea typeface="Microsoft YaHei" panose="020B0503020204020204" pitchFamily="34" charset="-122"/>
              </a:rPr>
              <a:t>More memory helps cache hot data, reducing I/O and improving TPS</a:t>
            </a:r>
            <a:r>
              <a:rPr lang="en-US" altLang="zh-CN" dirty="0">
                <a:solidFill>
                  <a:schemeClr val="tx1"/>
                </a:solidFill>
                <a:latin typeface="+mj-lt"/>
                <a:ea typeface="Microsoft YaHei" panose="020B0503020204020204" pitchFamily="34" charset="-122"/>
              </a:rPr>
              <a:t>.</a:t>
            </a:r>
            <a:endParaRPr lang="en" altLang="zh-CN"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12</a:t>
            </a:fld>
            <a:endParaRPr lang="zh-CN" altLang="en-US"/>
          </a:p>
        </p:txBody>
      </p:sp>
    </p:spTree>
    <p:extLst>
      <p:ext uri="{BB962C8B-B14F-4D97-AF65-F5344CB8AC3E}">
        <p14:creationId xmlns:p14="http://schemas.microsoft.com/office/powerpoint/2010/main" val="578874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For</a:t>
            </a:r>
            <a:r>
              <a:rPr lang="zh-CN" altLang="en-US" dirty="0"/>
              <a:t> </a:t>
            </a:r>
            <a:r>
              <a:rPr lang="en" altLang="zh-CN" dirty="0"/>
              <a:t>OLAP, </a:t>
            </a:r>
            <a:r>
              <a:rPr lang="en" altLang="zh-CN" dirty="0">
                <a:solidFill>
                  <a:schemeClr val="tx1"/>
                </a:solidFill>
              </a:rPr>
              <a:t>More memory allows more columns to be cached, reducing I/O from the row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Essentially, OLTP and OLAP are </a:t>
            </a:r>
            <a:r>
              <a:rPr lang="en" altLang="zh-CN" b="1" dirty="0"/>
              <a:t>competing for the same resource</a:t>
            </a:r>
            <a:r>
              <a:rPr lang="en" altLang="zh-CN" dirty="0"/>
              <a:t>. As shown in the figure, it’s like two players pulling on the same ball.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13</a:t>
            </a:fld>
            <a:endParaRPr lang="zh-CN" altLang="en-US"/>
          </a:p>
        </p:txBody>
      </p:sp>
    </p:spTree>
    <p:extLst>
      <p:ext uri="{BB962C8B-B14F-4D97-AF65-F5344CB8AC3E}">
        <p14:creationId xmlns:p14="http://schemas.microsoft.com/office/powerpoint/2010/main" val="2486819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Today, memory allocation is usually done through </a:t>
            </a:r>
            <a:r>
              <a:rPr lang="en" altLang="zh-CN" b="1" dirty="0"/>
              <a:t>static configuration parameters</a:t>
            </a:r>
            <a:r>
              <a:rPr lang="en" altLang="zh-CN" dirty="0"/>
              <a:t>, such as setting the row store buffer to 80GB and the column store buffer to 20GB, or the other way around. But this approach is </a:t>
            </a:r>
            <a:r>
              <a:rPr lang="en" altLang="zh-CN" b="1" dirty="0"/>
              <a:t>rigid and suboptimal</a:t>
            </a:r>
            <a:r>
              <a:rPr lang="en" altLang="zh-CN" dirty="0"/>
              <a:t>, because the optimal split really depends on the workload, which fluctuates over time.</a:t>
            </a:r>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14</a:t>
            </a:fld>
            <a:endParaRPr lang="zh-CN" altLang="en-US"/>
          </a:p>
        </p:txBody>
      </p:sp>
    </p:spTree>
    <p:extLst>
      <p:ext uri="{BB962C8B-B14F-4D97-AF65-F5344CB8AC3E}">
        <p14:creationId xmlns:p14="http://schemas.microsoft.com/office/powerpoint/2010/main" val="725826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Like we just said, nowadays we rely on DBAs to tune the HTAP system. But this approach suffers from </a:t>
            </a:r>
            <a:r>
              <a:rPr lang="en" altLang="zh-CN" b="1" dirty="0"/>
              <a:t>two major issues</a:t>
            </a:r>
            <a:r>
              <a:rPr lang="en" altLang="zh-CN" dirty="0"/>
              <a:t>.</a:t>
            </a:r>
          </a:p>
          <a:p>
            <a:endParaRPr lang="en" altLang="zh-CN" b="1" dirty="0"/>
          </a:p>
          <a:p>
            <a:r>
              <a:rPr lang="en" altLang="zh-CN" b="1" dirty="0"/>
              <a:t>First</a:t>
            </a:r>
            <a:r>
              <a:rPr lang="en" altLang="zh-CN" dirty="0"/>
              <a:t>, they are </a:t>
            </a:r>
            <a:r>
              <a:rPr lang="en" altLang="zh-CN" b="1" dirty="0"/>
              <a:t>experience-based and often suboptimal</a:t>
            </a:r>
            <a:r>
              <a:rPr lang="en" altLang="zh-CN" dirty="0"/>
              <a:t>. For example, </a:t>
            </a:r>
            <a:r>
              <a:rPr lang="en" altLang="zh-CN" sz="1200" dirty="0"/>
              <a:t>Manual memory allocation may</a:t>
            </a:r>
            <a:r>
              <a:rPr lang="zh-CN" altLang="en-US" sz="1200" dirty="0"/>
              <a:t> </a:t>
            </a:r>
            <a:r>
              <a:rPr lang="en" altLang="zh-CN" sz="1200" dirty="0"/>
              <a:t>result in memory utilization dropping below 50% at certain times.</a:t>
            </a:r>
          </a:p>
        </p:txBody>
      </p:sp>
      <p:sp>
        <p:nvSpPr>
          <p:cNvPr id="4" name="灯片编号占位符 3"/>
          <p:cNvSpPr>
            <a:spLocks noGrp="1"/>
          </p:cNvSpPr>
          <p:nvPr>
            <p:ph type="sldNum" sz="quarter" idx="5"/>
          </p:nvPr>
        </p:nvSpPr>
        <p:spPr/>
        <p:txBody>
          <a:bodyPr/>
          <a:lstStyle/>
          <a:p>
            <a:fld id="{AC5826BE-23D8-4A38-97A4-E3E04C7E7FA1}" type="slidenum">
              <a:rPr lang="zh-CN" altLang="en-US" smtClean="0"/>
              <a:t>15</a:t>
            </a:fld>
            <a:endParaRPr lang="zh-CN" altLang="en-US"/>
          </a:p>
        </p:txBody>
      </p:sp>
    </p:spTree>
    <p:extLst>
      <p:ext uri="{BB962C8B-B14F-4D97-AF65-F5344CB8AC3E}">
        <p14:creationId xmlns:p14="http://schemas.microsoft.com/office/powerpoint/2010/main" val="281365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Second</a:t>
            </a:r>
            <a:r>
              <a:rPr lang="en" altLang="zh-CN" dirty="0"/>
              <a:t>, they are </a:t>
            </a:r>
            <a:r>
              <a:rPr lang="en" altLang="zh-CN" b="1" dirty="0"/>
              <a:t>costly and time-consuming</a:t>
            </a:r>
            <a:r>
              <a:rPr lang="en" altLang="zh-CN" dirty="0"/>
              <a:t>. For example, tuning database column selection can take </a:t>
            </a:r>
            <a:r>
              <a:rPr lang="en" altLang="zh-CN" b="1" dirty="0"/>
              <a:t>hours or even days.</a:t>
            </a:r>
          </a:p>
        </p:txBody>
      </p:sp>
      <p:sp>
        <p:nvSpPr>
          <p:cNvPr id="4" name="灯片编号占位符 3"/>
          <p:cNvSpPr>
            <a:spLocks noGrp="1"/>
          </p:cNvSpPr>
          <p:nvPr>
            <p:ph type="sldNum" sz="quarter" idx="5"/>
          </p:nvPr>
        </p:nvSpPr>
        <p:spPr/>
        <p:txBody>
          <a:bodyPr/>
          <a:lstStyle/>
          <a:p>
            <a:fld id="{AC5826BE-23D8-4A38-97A4-E3E04C7E7FA1}" type="slidenum">
              <a:rPr lang="zh-CN" altLang="en-US" smtClean="0"/>
              <a:t>16</a:t>
            </a:fld>
            <a:endParaRPr lang="zh-CN" altLang="en-US"/>
          </a:p>
        </p:txBody>
      </p:sp>
    </p:spTree>
    <p:extLst>
      <p:ext uri="{BB962C8B-B14F-4D97-AF65-F5344CB8AC3E}">
        <p14:creationId xmlns:p14="http://schemas.microsoft.com/office/powerpoint/2010/main" val="1001653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But actually, column selection and memory allocation are far from trivial — they come with two major challenges.</a:t>
            </a:r>
          </a:p>
          <a:p>
            <a:endParaRPr lang="en" altLang="zh-CN" sz="1200" b="1" dirty="0"/>
          </a:p>
          <a:p>
            <a:r>
              <a:rPr lang="en" altLang="zh-CN" b="1" dirty="0"/>
              <a:t>First</a:t>
            </a:r>
            <a:r>
              <a:rPr lang="en" altLang="zh-CN" dirty="0"/>
              <a:t>, the search space is extremely large, since we must consider many possible combinations of memory partitions and column sets.</a:t>
            </a:r>
            <a:br>
              <a:rPr lang="en" altLang="zh-CN" dirty="0"/>
            </a:br>
            <a:r>
              <a:rPr lang="en" altLang="zh-CN" b="1" dirty="0"/>
              <a:t>Second</a:t>
            </a:r>
            <a:r>
              <a:rPr lang="en" altLang="zh-CN" dirty="0"/>
              <a:t>, the components are highly coupled. Memory allocation, column selection, and data synchronization all affect each other.</a:t>
            </a:r>
            <a:endParaRPr lang="en" altLang="zh-CN" sz="1200" b="1" dirty="0"/>
          </a:p>
          <a:p>
            <a:endParaRPr lang="zh-CN" altLang="en-US" sz="1200"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17</a:t>
            </a:fld>
            <a:endParaRPr lang="zh-CN" altLang="en-US"/>
          </a:p>
        </p:txBody>
      </p:sp>
    </p:spTree>
    <p:extLst>
      <p:ext uri="{BB962C8B-B14F-4D97-AF65-F5344CB8AC3E}">
        <p14:creationId xmlns:p14="http://schemas.microsoft.com/office/powerpoint/2010/main" val="2756199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Moreover, current approaches </a:t>
            </a:r>
            <a:r>
              <a:rPr lang="en" altLang="zh-CN" b="1" dirty="0"/>
              <a:t>fail to exploit optimization opportunities</a:t>
            </a:r>
            <a:r>
              <a:rPr lang="en" altLang="zh-CN" dirty="0"/>
              <a:t>.</a:t>
            </a:r>
          </a:p>
          <a:p>
            <a:endParaRPr lang="en" altLang="zh-CN" dirty="0"/>
          </a:p>
          <a:p>
            <a:r>
              <a:rPr lang="en" altLang="zh-CN" dirty="0"/>
              <a:t>If we look at </a:t>
            </a:r>
            <a:r>
              <a:rPr lang="en" altLang="zh-CN" b="1" dirty="0"/>
              <a:t>real workloads</a:t>
            </a:r>
            <a:r>
              <a:rPr lang="en" altLang="zh-CN" dirty="0"/>
              <a:t>, they often follow a clear </a:t>
            </a:r>
            <a:r>
              <a:rPr lang="en" altLang="zh-CN" b="1" dirty="0"/>
              <a:t>tidal pattern</a:t>
            </a:r>
            <a:r>
              <a:rPr lang="en" altLang="zh-CN" dirty="0"/>
              <a:t>. During the </a:t>
            </a:r>
            <a:r>
              <a:rPr lang="en" altLang="zh-CN" b="1" dirty="0"/>
              <a:t>daytime</a:t>
            </a:r>
            <a:r>
              <a:rPr lang="en" altLang="zh-CN" dirty="0"/>
              <a:t>, OLTP dominates, with heavy transactional workloads such as transfers or risk checks. During the </a:t>
            </a:r>
            <a:r>
              <a:rPr lang="en" altLang="zh-CN" b="1" dirty="0"/>
              <a:t>nighttime</a:t>
            </a:r>
            <a:r>
              <a:rPr lang="en" altLang="zh-CN" dirty="0"/>
              <a:t>, OLAP dominates, with batch jobs and generating reports.</a:t>
            </a:r>
          </a:p>
        </p:txBody>
      </p:sp>
      <p:sp>
        <p:nvSpPr>
          <p:cNvPr id="4" name="灯片编号占位符 3"/>
          <p:cNvSpPr>
            <a:spLocks noGrp="1"/>
          </p:cNvSpPr>
          <p:nvPr>
            <p:ph type="sldNum" sz="quarter" idx="5"/>
          </p:nvPr>
        </p:nvSpPr>
        <p:spPr/>
        <p:txBody>
          <a:bodyPr/>
          <a:lstStyle/>
          <a:p>
            <a:fld id="{AC5826BE-23D8-4A38-97A4-E3E04C7E7FA1}" type="slidenum">
              <a:rPr lang="zh-CN" altLang="en-US" smtClean="0"/>
              <a:t>18</a:t>
            </a:fld>
            <a:endParaRPr lang="zh-CN" altLang="en-US"/>
          </a:p>
        </p:txBody>
      </p:sp>
    </p:spTree>
    <p:extLst>
      <p:ext uri="{BB962C8B-B14F-4D97-AF65-F5344CB8AC3E}">
        <p14:creationId xmlns:p14="http://schemas.microsoft.com/office/powerpoint/2010/main" val="3366253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means that if the system could perform </a:t>
            </a:r>
            <a:r>
              <a:rPr lang="en" altLang="zh-CN" b="1" dirty="0"/>
              <a:t>smart resource rebalancing</a:t>
            </a:r>
            <a:r>
              <a:rPr lang="en" altLang="zh-CN" dirty="0"/>
              <a:t>, for example shifting more memory to OLTP during the day and to OLAP at night, we could greatly improve overall utilization.</a:t>
            </a:r>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19</a:t>
            </a:fld>
            <a:endParaRPr lang="zh-CN" altLang="en-US"/>
          </a:p>
        </p:txBody>
      </p:sp>
    </p:spTree>
    <p:extLst>
      <p:ext uri="{BB962C8B-B14F-4D97-AF65-F5344CB8AC3E}">
        <p14:creationId xmlns:p14="http://schemas.microsoft.com/office/powerpoint/2010/main" val="316853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Let me start by introducing the background of our work.</a:t>
            </a:r>
            <a:br>
              <a:rPr lang="en" altLang="zh-CN" dirty="0"/>
            </a:br>
            <a:r>
              <a:rPr lang="en" altLang="zh-CN" dirty="0"/>
              <a:t>In modern enterprises, we usually encounter two types of database workloads: </a:t>
            </a:r>
            <a:r>
              <a:rPr lang="en" altLang="zh-CN" b="1" dirty="0"/>
              <a:t>OLTP</a:t>
            </a:r>
            <a:r>
              <a:rPr lang="en" altLang="zh-CN" dirty="0"/>
              <a:t>, which focuses on high-throughput transactional processing, and </a:t>
            </a:r>
            <a:r>
              <a:rPr lang="en" altLang="zh-CN" b="1" dirty="0"/>
              <a:t>OLAP</a:t>
            </a:r>
            <a:r>
              <a:rPr lang="en" altLang="zh-CN" dirty="0"/>
              <a:t>, which supports analytical queries over large volumes of data.</a:t>
            </a:r>
          </a:p>
          <a:p>
            <a:br>
              <a:rPr lang="en" altLang="zh-CN" dirty="0"/>
            </a:br>
            <a:r>
              <a:rPr lang="en" altLang="zh-CN" dirty="0"/>
              <a:t>Traditionally, these two workloads are served by separate systems, but this brings challenges such as </a:t>
            </a:r>
            <a:r>
              <a:rPr lang="en" altLang="zh-CN" b="1" dirty="0"/>
              <a:t>low data freshness</a:t>
            </a:r>
            <a:r>
              <a:rPr lang="en" altLang="zh-CN" dirty="0"/>
              <a:t> and </a:t>
            </a:r>
            <a:r>
              <a:rPr lang="en" altLang="zh-CN" b="1" dirty="0"/>
              <a:t>high cost</a:t>
            </a:r>
            <a:r>
              <a:rPr lang="en" altLang="zh-CN" dirty="0"/>
              <a:t>. </a:t>
            </a:r>
          </a:p>
          <a:p>
            <a:endParaRPr lang="en" altLang="zh-CN" dirty="0"/>
          </a:p>
          <a:p>
            <a:r>
              <a:rPr lang="en" altLang="zh-CN" dirty="0"/>
              <a:t>Therefore, HTAP was introduced, which aims to integrate OLTP and OLAP into a single system</a:t>
            </a:r>
            <a:r>
              <a:rPr lang="en-US" altLang="zh-CN" dirty="0"/>
              <a:t>.</a:t>
            </a:r>
          </a:p>
          <a:p>
            <a:br>
              <a:rPr lang="en" altLang="zh-CN" dirty="0"/>
            </a:br>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2</a:t>
            </a:fld>
            <a:endParaRPr lang="zh-CN" altLang="en-US"/>
          </a:p>
        </p:txBody>
      </p:sp>
    </p:spTree>
    <p:extLst>
      <p:ext uri="{BB962C8B-B14F-4D97-AF65-F5344CB8AC3E}">
        <p14:creationId xmlns:p14="http://schemas.microsoft.com/office/powerpoint/2010/main" val="122261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But existing approaches cannot do this. This introduce higher demands on system Optimization, such as </a:t>
            </a:r>
            <a:r>
              <a:rPr lang="en" altLang="zh-CN" b="1" dirty="0"/>
              <a:t>real-time response</a:t>
            </a:r>
            <a:r>
              <a:rPr lang="en" altLang="zh-CN" dirty="0"/>
              <a:t> and </a:t>
            </a:r>
            <a:r>
              <a:rPr lang="en" altLang="zh-CN" b="1" dirty="0"/>
              <a:t>adaptive adjustment</a:t>
            </a:r>
            <a:r>
              <a:rPr lang="en" altLang="zh-CN" dirty="0"/>
              <a:t>, which are critical for handling dynamic workloads in HTAP systems.</a:t>
            </a:r>
          </a:p>
          <a:p>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20</a:t>
            </a:fld>
            <a:endParaRPr lang="zh-CN" altLang="en-US"/>
          </a:p>
        </p:txBody>
      </p:sp>
    </p:spTree>
    <p:extLst>
      <p:ext uri="{BB962C8B-B14F-4D97-AF65-F5344CB8AC3E}">
        <p14:creationId xmlns:p14="http://schemas.microsoft.com/office/powerpoint/2010/main" val="2400237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00082-165D-97F8-2F4B-EDE93F365B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B2E7E1-37A9-58A5-12EF-F73DAF7907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D23A4F-63D9-C16A-B2B2-0E0E466FFCD4}"/>
              </a:ext>
            </a:extLst>
          </p:cNvPr>
          <p:cNvSpPr>
            <a:spLocks noGrp="1"/>
          </p:cNvSpPr>
          <p:nvPr>
            <p:ph type="body" idx="1"/>
          </p:nvPr>
        </p:nvSpPr>
        <p:spPr/>
        <p:txBody>
          <a:bodyPr/>
          <a:lstStyle/>
          <a:p>
            <a:r>
              <a:rPr lang="en" altLang="zh-CN" dirty="0"/>
              <a:t>So These issues motivate us to design an </a:t>
            </a:r>
            <a:r>
              <a:rPr lang="en" altLang="zh-CN" b="1" dirty="0" err="1"/>
              <a:t>autodriven</a:t>
            </a:r>
            <a:r>
              <a:rPr lang="en" altLang="zh-CN" b="1" dirty="0"/>
              <a:t> HTAP system</a:t>
            </a:r>
            <a:endParaRPr lang="zh-CN" altLang="en-US" dirty="0"/>
          </a:p>
        </p:txBody>
      </p:sp>
      <p:sp>
        <p:nvSpPr>
          <p:cNvPr id="4" name="灯片编号占位符 3">
            <a:extLst>
              <a:ext uri="{FF2B5EF4-FFF2-40B4-BE49-F238E27FC236}">
                <a16:creationId xmlns:a16="http://schemas.microsoft.com/office/drawing/2014/main" id="{EF42F601-7258-5D86-C903-21A380A56C05}"/>
              </a:ext>
            </a:extLst>
          </p:cNvPr>
          <p:cNvSpPr>
            <a:spLocks noGrp="1"/>
          </p:cNvSpPr>
          <p:nvPr>
            <p:ph type="sldNum" sz="quarter" idx="5"/>
          </p:nvPr>
        </p:nvSpPr>
        <p:spPr/>
        <p:txBody>
          <a:bodyPr/>
          <a:lstStyle/>
          <a:p>
            <a:fld id="{AC5826BE-23D8-4A38-97A4-E3E04C7E7FA1}" type="slidenum">
              <a:rPr lang="zh-CN" altLang="en-US" smtClean="0"/>
              <a:t>21</a:t>
            </a:fld>
            <a:endParaRPr lang="zh-CN" altLang="en-US"/>
          </a:p>
        </p:txBody>
      </p:sp>
    </p:spTree>
    <p:extLst>
      <p:ext uri="{BB962C8B-B14F-4D97-AF65-F5344CB8AC3E}">
        <p14:creationId xmlns:p14="http://schemas.microsoft.com/office/powerpoint/2010/main" val="3265676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B3D7E-BEB6-FC68-6118-EFD0CAB39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7A6D9F-F7DA-E347-863E-65C04C8FA9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CFC4B0-4A3F-8CDA-8CC1-C89F617A44D4}"/>
              </a:ext>
            </a:extLst>
          </p:cNvPr>
          <p:cNvSpPr>
            <a:spLocks noGrp="1"/>
          </p:cNvSpPr>
          <p:nvPr>
            <p:ph type="body" idx="1"/>
          </p:nvPr>
        </p:nvSpPr>
        <p:spPr/>
        <p:txBody>
          <a:bodyPr/>
          <a:lstStyle/>
          <a:p>
            <a:r>
              <a:rPr lang="en" altLang="zh-CN" dirty="0"/>
              <a:t>To address these challenges, we propose </a:t>
            </a:r>
            <a:r>
              <a:rPr lang="en" altLang="zh-CN" b="1" dirty="0"/>
              <a:t>T²</a:t>
            </a:r>
            <a:endParaRPr lang="en" altLang="zh-CN" dirty="0"/>
          </a:p>
          <a:p>
            <a:r>
              <a:rPr lang="en" altLang="zh-CN" dirty="0"/>
              <a:t>From our experience with </a:t>
            </a:r>
            <a:r>
              <a:rPr lang="en" altLang="zh-CN" dirty="0" err="1"/>
              <a:t>GaussDB</a:t>
            </a:r>
            <a:r>
              <a:rPr lang="en" altLang="zh-CN" dirty="0"/>
              <a:t> customers, their </a:t>
            </a:r>
            <a:r>
              <a:rPr lang="en" altLang="zh-CN" b="1" dirty="0"/>
              <a:t>biggest concern</a:t>
            </a:r>
            <a:r>
              <a:rPr lang="en" altLang="zh-CN" dirty="0"/>
              <a:t> when migrating from a traditional OLTP system to an HTAP system is that transactional performance might be compromised.</a:t>
            </a:r>
            <a:br>
              <a:rPr lang="en" altLang="zh-CN" dirty="0"/>
            </a:br>
            <a:r>
              <a:rPr lang="en" altLang="zh-CN" dirty="0"/>
              <a:t>Therefore, the </a:t>
            </a:r>
            <a:r>
              <a:rPr lang="en" altLang="zh-CN" b="1" dirty="0"/>
              <a:t>optimization goal of T²</a:t>
            </a:r>
            <a:r>
              <a:rPr lang="en" altLang="zh-CN" dirty="0"/>
              <a:t> is clear:</a:t>
            </a:r>
          </a:p>
          <a:p>
            <a:endParaRPr lang="en" altLang="zh-CN" dirty="0"/>
          </a:p>
          <a:p>
            <a:pPr>
              <a:buFont typeface="Arial" panose="020B0604020202020204" pitchFamily="34" charset="0"/>
              <a:buChar char="•"/>
            </a:pPr>
            <a:r>
              <a:rPr lang="en" altLang="zh-CN" dirty="0"/>
              <a:t>First, </a:t>
            </a:r>
            <a:r>
              <a:rPr lang="en" altLang="zh-CN" b="1" dirty="0"/>
              <a:t>ensure OLTP throughput as the top priority</a:t>
            </a:r>
            <a:r>
              <a:rPr lang="en" altLang="zh-CN" dirty="0"/>
              <a:t>.</a:t>
            </a:r>
          </a:p>
          <a:p>
            <a:pPr>
              <a:buFont typeface="Arial" panose="020B0604020202020204" pitchFamily="34" charset="0"/>
              <a:buChar char="•"/>
            </a:pPr>
            <a:r>
              <a:rPr lang="en" altLang="zh-CN" dirty="0"/>
              <a:t>And then, </a:t>
            </a:r>
            <a:r>
              <a:rPr lang="en" altLang="zh-CN" b="1" dirty="0"/>
              <a:t>maximize OLAP performance</a:t>
            </a:r>
            <a:r>
              <a:rPr lang="en" altLang="zh-CN" dirty="0"/>
              <a:t> on top of it.</a:t>
            </a:r>
          </a:p>
        </p:txBody>
      </p:sp>
      <p:sp>
        <p:nvSpPr>
          <p:cNvPr id="4" name="灯片编号占位符 3">
            <a:extLst>
              <a:ext uri="{FF2B5EF4-FFF2-40B4-BE49-F238E27FC236}">
                <a16:creationId xmlns:a16="http://schemas.microsoft.com/office/drawing/2014/main" id="{5FC8CCD1-BABB-F2D6-1728-2B40C80C4F2A}"/>
              </a:ext>
            </a:extLst>
          </p:cNvPr>
          <p:cNvSpPr>
            <a:spLocks noGrp="1"/>
          </p:cNvSpPr>
          <p:nvPr>
            <p:ph type="sldNum" sz="quarter" idx="5"/>
          </p:nvPr>
        </p:nvSpPr>
        <p:spPr/>
        <p:txBody>
          <a:bodyPr/>
          <a:lstStyle/>
          <a:p>
            <a:fld id="{AC5826BE-23D8-4A38-97A4-E3E04C7E7FA1}" type="slidenum">
              <a:rPr lang="zh-CN" altLang="en-US" smtClean="0"/>
              <a:t>22</a:t>
            </a:fld>
            <a:endParaRPr lang="zh-CN" altLang="en-US"/>
          </a:p>
        </p:txBody>
      </p:sp>
    </p:spTree>
    <p:extLst>
      <p:ext uri="{BB962C8B-B14F-4D97-AF65-F5344CB8AC3E}">
        <p14:creationId xmlns:p14="http://schemas.microsoft.com/office/powerpoint/2010/main" val="3060800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B3D7E-BEB6-FC68-6118-EFD0CAB39B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7A6D9F-F7DA-E347-863E-65C04C8FA9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CFC4B0-4A3F-8CDA-8CC1-C89F617A44D4}"/>
              </a:ext>
            </a:extLst>
          </p:cNvPr>
          <p:cNvSpPr>
            <a:spLocks noGrp="1"/>
          </p:cNvSpPr>
          <p:nvPr>
            <p:ph type="body" idx="1"/>
          </p:nvPr>
        </p:nvSpPr>
        <p:spPr/>
        <p:txBody>
          <a:bodyPr/>
          <a:lstStyle/>
          <a:p>
            <a:r>
              <a:rPr lang="en" altLang="zh-CN" dirty="0"/>
              <a:t>To achieve this, T² follows a </a:t>
            </a:r>
            <a:r>
              <a:rPr lang="en" altLang="zh-CN" b="1" dirty="0"/>
              <a:t>two-phase strategy</a:t>
            </a:r>
            <a:r>
              <a:rPr lang="en" altLang="zh-CN" dirty="0"/>
              <a:t>.</a:t>
            </a:r>
          </a:p>
          <a:p>
            <a:pPr>
              <a:buFont typeface="Arial" panose="020B0604020202020204" pitchFamily="34" charset="0"/>
              <a:buChar char="•"/>
            </a:pPr>
            <a:r>
              <a:rPr lang="en" altLang="zh-CN" b="1" dirty="0"/>
              <a:t>Phase 1 is static configuration</a:t>
            </a:r>
            <a:r>
              <a:rPr lang="en" altLang="zh-CN" dirty="0"/>
              <a:t>,</a:t>
            </a:r>
            <a:r>
              <a:rPr lang="en" altLang="zh-CN" b="1" dirty="0"/>
              <a:t> which generate </a:t>
            </a:r>
            <a:r>
              <a:rPr lang="en" altLang="zh-CN" dirty="0"/>
              <a:t>a tuning plan for workloads that stay relatively stable.</a:t>
            </a:r>
          </a:p>
          <a:p>
            <a:pPr>
              <a:buFont typeface="Arial" panose="020B0604020202020204" pitchFamily="34" charset="0"/>
              <a:buChar char="•"/>
            </a:pPr>
            <a:r>
              <a:rPr lang="en" altLang="zh-CN" b="1" dirty="0"/>
              <a:t>Phase 2 is dynamic tuning</a:t>
            </a:r>
            <a:r>
              <a:rPr lang="en" altLang="zh-CN" dirty="0"/>
              <a:t>, which builds on top of the static configuration and is triggered whenever the workload undergoes significant changes.</a:t>
            </a:r>
          </a:p>
        </p:txBody>
      </p:sp>
      <p:sp>
        <p:nvSpPr>
          <p:cNvPr id="4" name="灯片编号占位符 3">
            <a:extLst>
              <a:ext uri="{FF2B5EF4-FFF2-40B4-BE49-F238E27FC236}">
                <a16:creationId xmlns:a16="http://schemas.microsoft.com/office/drawing/2014/main" id="{5FC8CCD1-BABB-F2D6-1728-2B40C80C4F2A}"/>
              </a:ext>
            </a:extLst>
          </p:cNvPr>
          <p:cNvSpPr>
            <a:spLocks noGrp="1"/>
          </p:cNvSpPr>
          <p:nvPr>
            <p:ph type="sldNum" sz="quarter" idx="5"/>
          </p:nvPr>
        </p:nvSpPr>
        <p:spPr/>
        <p:txBody>
          <a:bodyPr/>
          <a:lstStyle/>
          <a:p>
            <a:fld id="{AC5826BE-23D8-4A38-97A4-E3E04C7E7FA1}" type="slidenum">
              <a:rPr lang="zh-CN" altLang="en-US" smtClean="0"/>
              <a:t>23</a:t>
            </a:fld>
            <a:endParaRPr lang="zh-CN" altLang="en-US"/>
          </a:p>
        </p:txBody>
      </p:sp>
    </p:spTree>
    <p:extLst>
      <p:ext uri="{BB962C8B-B14F-4D97-AF65-F5344CB8AC3E}">
        <p14:creationId xmlns:p14="http://schemas.microsoft.com/office/powerpoint/2010/main" val="4232540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Let’s first look at </a:t>
            </a:r>
            <a:r>
              <a:rPr lang="en" altLang="zh-CN" b="1" dirty="0"/>
              <a:t>column selection</a:t>
            </a:r>
            <a:r>
              <a:rPr lang="en" altLang="zh-CN" dirty="0"/>
              <a:t> in the static configuration phase.</a:t>
            </a:r>
          </a:p>
          <a:p>
            <a:endParaRPr lang="en" altLang="zh-CN" dirty="0"/>
          </a:p>
          <a:p>
            <a:r>
              <a:rPr lang="en" altLang="zh-CN" dirty="0"/>
              <a:t>Actually, the column selection problem can be regarded as a </a:t>
            </a:r>
            <a:r>
              <a:rPr lang="en" altLang="zh-CN" b="1" dirty="0"/>
              <a:t>variant of the Knapsack Problem</a:t>
            </a:r>
            <a:r>
              <a:rPr lang="en" altLang="zh-CN" dirty="0"/>
              <a:t>.</a:t>
            </a:r>
            <a:br>
              <a:rPr lang="en" altLang="zh-CN" dirty="0"/>
            </a:br>
            <a:r>
              <a:rPr lang="en" altLang="zh-CN" dirty="0"/>
              <a:t>For example, the fact that </a:t>
            </a:r>
            <a:r>
              <a:rPr lang="en" altLang="zh-CN" b="1" dirty="0"/>
              <a:t>memory space is limited</a:t>
            </a:r>
            <a:r>
              <a:rPr lang="en" altLang="zh-CN" dirty="0"/>
              <a:t> is similar to a knapsack with </a:t>
            </a:r>
            <a:r>
              <a:rPr lang="en" altLang="zh-CN" b="1" dirty="0"/>
              <a:t>limited capacity</a:t>
            </a:r>
            <a:r>
              <a:rPr lang="en" altLang="zh-CN" dirty="0"/>
              <a:t>.</a:t>
            </a:r>
            <a:br>
              <a:rPr lang="en" altLang="zh-CN" dirty="0"/>
            </a:br>
            <a:endParaRPr lang="en" altLang="zh-CN"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24</a:t>
            </a:fld>
            <a:endParaRPr lang="zh-CN" altLang="en-US"/>
          </a:p>
        </p:txBody>
      </p:sp>
    </p:spTree>
    <p:extLst>
      <p:ext uri="{BB962C8B-B14F-4D97-AF65-F5344CB8AC3E}">
        <p14:creationId xmlns:p14="http://schemas.microsoft.com/office/powerpoint/2010/main" val="3700838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Next, reading data from the </a:t>
            </a:r>
            <a:r>
              <a:rPr lang="en" altLang="zh-CN" b="1" dirty="0"/>
              <a:t>column store</a:t>
            </a:r>
            <a:r>
              <a:rPr lang="en" altLang="zh-CN" dirty="0"/>
              <a:t> is faster than from the row store, so each column can be treated as an </a:t>
            </a:r>
            <a:r>
              <a:rPr lang="en" altLang="zh-CN" b="1" dirty="0"/>
              <a:t>item with a value</a:t>
            </a:r>
            <a:r>
              <a:rPr lang="en" altLang="zh-CN" dirty="0"/>
              <a:t>, representing its benefit to OLAP queries.</a:t>
            </a:r>
            <a:br>
              <a:rPr lang="en" altLang="zh-CN" dirty="0"/>
            </a:br>
            <a:endParaRPr lang="en" altLang="zh-CN"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25</a:t>
            </a:fld>
            <a:endParaRPr lang="zh-CN" altLang="en-US"/>
          </a:p>
        </p:txBody>
      </p:sp>
    </p:spTree>
    <p:extLst>
      <p:ext uri="{BB962C8B-B14F-4D97-AF65-F5344CB8AC3E}">
        <p14:creationId xmlns:p14="http://schemas.microsoft.com/office/powerpoint/2010/main" val="2119219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Finally, a query can only use a column scan if </a:t>
            </a:r>
            <a:r>
              <a:rPr lang="en" altLang="zh-CN" b="1" dirty="0"/>
              <a:t>all its required columns</a:t>
            </a:r>
            <a:r>
              <a:rPr lang="en" altLang="zh-CN" dirty="0"/>
              <a:t> are loaded in memory. For example, take the query on the right. It involves </a:t>
            </a:r>
            <a:r>
              <a:rPr lang="en" altLang="zh-CN" b="1" dirty="0"/>
              <a:t>four columns</a:t>
            </a:r>
            <a:r>
              <a:rPr lang="en" altLang="zh-CN" dirty="0"/>
              <a:t>, and it can only be executed as a </a:t>
            </a:r>
            <a:r>
              <a:rPr lang="en" altLang="zh-CN" b="1" dirty="0"/>
              <a:t>column scan if all four columns are loaded into memory</a:t>
            </a:r>
            <a:r>
              <a:rPr lang="en" altLang="zh-CN" dirty="0"/>
              <a:t>.</a:t>
            </a:r>
          </a:p>
          <a:p>
            <a:endParaRPr lang="en" altLang="zh-CN" dirty="0"/>
          </a:p>
          <a:p>
            <a:r>
              <a:rPr lang="en" altLang="zh-CN" dirty="0"/>
              <a:t>This introduces </a:t>
            </a:r>
            <a:r>
              <a:rPr lang="en" altLang="zh-CN" b="1" dirty="0"/>
              <a:t>dependency constraints</a:t>
            </a:r>
            <a:r>
              <a:rPr lang="en" altLang="zh-CN" dirty="0"/>
              <a:t> between items, which makes the problem more complex than a standard knapsack.</a:t>
            </a:r>
          </a:p>
        </p:txBody>
      </p:sp>
      <p:sp>
        <p:nvSpPr>
          <p:cNvPr id="4" name="灯片编号占位符 3"/>
          <p:cNvSpPr>
            <a:spLocks noGrp="1"/>
          </p:cNvSpPr>
          <p:nvPr>
            <p:ph type="sldNum" sz="quarter" idx="5"/>
          </p:nvPr>
        </p:nvSpPr>
        <p:spPr/>
        <p:txBody>
          <a:bodyPr/>
          <a:lstStyle/>
          <a:p>
            <a:fld id="{AC5826BE-23D8-4A38-97A4-E3E04C7E7FA1}" type="slidenum">
              <a:rPr lang="zh-CN" altLang="en-US" smtClean="0"/>
              <a:t>26</a:t>
            </a:fld>
            <a:endParaRPr lang="zh-CN" altLang="en-US"/>
          </a:p>
        </p:txBody>
      </p:sp>
    </p:spTree>
    <p:extLst>
      <p:ext uri="{BB962C8B-B14F-4D97-AF65-F5344CB8AC3E}">
        <p14:creationId xmlns:p14="http://schemas.microsoft.com/office/powerpoint/2010/main" val="4033951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We formalize this problem and find that it is essentially a </a:t>
            </a:r>
            <a:r>
              <a:rPr lang="en" altLang="zh-CN" b="1" dirty="0"/>
              <a:t>nonlinear integer programming problem</a:t>
            </a:r>
            <a:r>
              <a:rPr lang="en" altLang="zh-CN" dirty="0"/>
              <a:t>, which is very inefficient to solve directly.</a:t>
            </a:r>
          </a:p>
        </p:txBody>
      </p:sp>
      <p:sp>
        <p:nvSpPr>
          <p:cNvPr id="4" name="灯片编号占位符 3"/>
          <p:cNvSpPr>
            <a:spLocks noGrp="1"/>
          </p:cNvSpPr>
          <p:nvPr>
            <p:ph type="sldNum" sz="quarter" idx="5"/>
          </p:nvPr>
        </p:nvSpPr>
        <p:spPr/>
        <p:txBody>
          <a:bodyPr/>
          <a:lstStyle/>
          <a:p>
            <a:fld id="{AC5826BE-23D8-4A38-97A4-E3E04C7E7FA1}" type="slidenum">
              <a:rPr lang="zh-CN" altLang="en-US" smtClean="0"/>
              <a:t>27</a:t>
            </a:fld>
            <a:endParaRPr lang="zh-CN" altLang="en-US"/>
          </a:p>
        </p:txBody>
      </p:sp>
    </p:spTree>
    <p:extLst>
      <p:ext uri="{BB962C8B-B14F-4D97-AF65-F5344CB8AC3E}">
        <p14:creationId xmlns:p14="http://schemas.microsoft.com/office/powerpoint/2010/main" val="3787205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To speed up the process, we introduce a new variable to replace the nonlinear terms, which transforms the problem into a </a:t>
            </a:r>
            <a:r>
              <a:rPr lang="en" altLang="zh-CN" b="1" dirty="0"/>
              <a:t>linear integer programming problem</a:t>
            </a:r>
            <a:r>
              <a:rPr lang="en" altLang="zh-CN" dirty="0"/>
              <a:t>.</a:t>
            </a:r>
            <a:br>
              <a:rPr lang="en" altLang="zh-CN" dirty="0"/>
            </a:br>
            <a:r>
              <a:rPr lang="en" altLang="zh-CN" dirty="0"/>
              <a:t>Such a problem can be solved by existing integer programming solvers.</a:t>
            </a:r>
            <a:r>
              <a:rPr lang="zh-CN" altLang="en-US" dirty="0"/>
              <a:t> </a:t>
            </a:r>
            <a:r>
              <a:rPr lang="en" altLang="zh-CN" dirty="0"/>
              <a:t>However, the scale of the problem still grows </a:t>
            </a:r>
            <a:r>
              <a:rPr lang="en" altLang="zh-CN" b="1" dirty="0"/>
              <a:t>exponentially with the number of queries</a:t>
            </a:r>
            <a:r>
              <a:rPr lang="en" altLang="zh-CN" dirty="0"/>
              <a:t>.</a:t>
            </a:r>
            <a:endParaRPr lang="zh-CN" altLang="en-US" dirty="0">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AC5826BE-23D8-4A38-97A4-E3E04C7E7FA1}" type="slidenum">
              <a:rPr lang="zh-CN" altLang="en-US" smtClean="0"/>
              <a:t>28</a:t>
            </a:fld>
            <a:endParaRPr lang="zh-CN" altLang="en-US"/>
          </a:p>
        </p:txBody>
      </p:sp>
    </p:spTree>
    <p:extLst>
      <p:ext uri="{BB962C8B-B14F-4D97-AF65-F5344CB8AC3E}">
        <p14:creationId xmlns:p14="http://schemas.microsoft.com/office/powerpoint/2010/main" val="110676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To further address this, we design a </a:t>
            </a:r>
            <a:r>
              <a:rPr lang="en" altLang="zh-CN" b="1" dirty="0"/>
              <a:t>Spectral Clustering-Based Approximation Solver</a:t>
            </a:r>
            <a:r>
              <a:rPr lang="en" altLang="zh-CN" dirty="0"/>
              <a:t>. The idea is to cluster similar column groups together, and use a </a:t>
            </a:r>
            <a:r>
              <a:rPr lang="en" altLang="zh-CN" b="1" dirty="0"/>
              <a:t>single decision variable</a:t>
            </a:r>
            <a:r>
              <a:rPr lang="en" altLang="zh-CN" dirty="0"/>
              <a:t> to represent one cluster.</a:t>
            </a:r>
            <a:br>
              <a:rPr lang="en" altLang="zh-CN" dirty="0"/>
            </a:br>
            <a:r>
              <a:rPr lang="en" altLang="zh-CN" dirty="0"/>
              <a:t>In this way, we significantly reduce the dimensionality of the problem and make it much more efficient to solve.</a:t>
            </a:r>
            <a:endParaRPr lang="zh-CN" altLang="en-US" dirty="0">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AC5826BE-23D8-4A38-97A4-E3E04C7E7FA1}" type="slidenum">
              <a:rPr lang="zh-CN" altLang="en-US" smtClean="0"/>
              <a:t>29</a:t>
            </a:fld>
            <a:endParaRPr lang="zh-CN" altLang="en-US"/>
          </a:p>
        </p:txBody>
      </p:sp>
    </p:spTree>
    <p:extLst>
      <p:ext uri="{BB962C8B-B14F-4D97-AF65-F5344CB8AC3E}">
        <p14:creationId xmlns:p14="http://schemas.microsoft.com/office/powerpoint/2010/main" val="3996775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Taking banking as a typical example</a:t>
            </a:r>
            <a:r>
              <a:rPr lang="en" altLang="zh-CN" dirty="0"/>
              <a:t>.</a:t>
            </a:r>
            <a:br>
              <a:rPr lang="en" altLang="zh-CN" dirty="0"/>
            </a:br>
            <a:r>
              <a:rPr lang="en" altLang="zh-CN" dirty="0"/>
              <a:t>On the OLTP side, the system must handle a large number of </a:t>
            </a:r>
            <a:r>
              <a:rPr lang="en" altLang="zh-CN" b="1" dirty="0"/>
              <a:t>transactions</a:t>
            </a:r>
            <a:r>
              <a:rPr lang="en" altLang="zh-CN" dirty="0"/>
              <a:t>—such as transfers, deposits, and withdrawals—at very high throughput. Any performance drop here directly impacts customers and may violate service-level agreements.</a:t>
            </a:r>
            <a:br>
              <a:rPr lang="en" altLang="zh-CN" dirty="0"/>
            </a:br>
            <a:r>
              <a:rPr lang="en" altLang="zh-CN" dirty="0"/>
              <a:t>On the OLAP side, the same system is also required to run </a:t>
            </a:r>
            <a:r>
              <a:rPr lang="en" altLang="zh-CN" b="1" dirty="0"/>
              <a:t>analytical tasks</a:t>
            </a:r>
            <a:r>
              <a:rPr lang="en" altLang="zh-CN" dirty="0"/>
              <a:t>, such as generating financial reports or detecting fraud</a:t>
            </a:r>
          </a:p>
          <a:p>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3</a:t>
            </a:fld>
            <a:endParaRPr lang="zh-CN" altLang="en-US"/>
          </a:p>
        </p:txBody>
      </p:sp>
    </p:spTree>
    <p:extLst>
      <p:ext uri="{BB962C8B-B14F-4D97-AF65-F5344CB8AC3E}">
        <p14:creationId xmlns:p14="http://schemas.microsoft.com/office/powerpoint/2010/main" val="1970207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Now let’s turn to the </a:t>
            </a:r>
            <a:r>
              <a:rPr lang="en" altLang="zh-CN" b="1" dirty="0"/>
              <a:t>memory allocation problem</a:t>
            </a:r>
            <a:r>
              <a:rPr lang="en" altLang="zh-CN" dirty="0"/>
              <a:t>.</a:t>
            </a:r>
          </a:p>
          <a:p>
            <a:endParaRPr lang="en" altLang="zh-CN" dirty="0"/>
          </a:p>
          <a:p>
            <a:r>
              <a:rPr lang="en" altLang="zh-CN" dirty="0"/>
              <a:t>In the figure on the right, the x-axis shows the memory ratio between the row buffer and the column buffer. As we move to the right, more memory is allocated to the row store.</a:t>
            </a:r>
            <a:br>
              <a:rPr lang="en" altLang="zh-CN" dirty="0"/>
            </a:br>
            <a:r>
              <a:rPr lang="en" altLang="zh-CN" dirty="0"/>
              <a:t>We can clearly see that as the row store memory increases, the curve representing </a:t>
            </a:r>
            <a:r>
              <a:rPr lang="en" altLang="zh-CN" b="1" dirty="0"/>
              <a:t>OLTP throughput</a:t>
            </a:r>
            <a:r>
              <a:rPr lang="en" altLang="zh-CN" dirty="0"/>
              <a:t> keeps going up, while the curve representing </a:t>
            </a:r>
            <a:r>
              <a:rPr lang="en" altLang="zh-CN" b="1" dirty="0"/>
              <a:t>OLAP throughput</a:t>
            </a:r>
            <a:r>
              <a:rPr lang="en" altLang="zh-CN" dirty="0"/>
              <a:t> keeps going down.</a:t>
            </a:r>
          </a:p>
          <a:p>
            <a:br>
              <a:rPr lang="en" altLang="zh-CN" dirty="0"/>
            </a:br>
            <a:r>
              <a:rPr lang="en" altLang="zh-CN" dirty="0"/>
              <a:t>At first glance, the intuition seems straightforward:</a:t>
            </a:r>
          </a:p>
          <a:p>
            <a:pPr>
              <a:buFont typeface="Arial" panose="020B0604020202020204" pitchFamily="34" charset="0"/>
              <a:buChar char="•"/>
            </a:pPr>
            <a:r>
              <a:rPr lang="en" altLang="zh-CN" dirty="0"/>
              <a:t>We could try to </a:t>
            </a:r>
            <a:r>
              <a:rPr lang="en" altLang="zh-CN" b="1" dirty="0"/>
              <a:t>model a throughput-to-memory function</a:t>
            </a:r>
            <a:r>
              <a:rPr lang="en" altLang="zh-CN" dirty="0"/>
              <a:t>,</a:t>
            </a:r>
          </a:p>
          <a:p>
            <a:pPr>
              <a:buFont typeface="Arial" panose="020B0604020202020204" pitchFamily="34" charset="0"/>
              <a:buChar char="•"/>
            </a:pPr>
            <a:r>
              <a:rPr lang="en" altLang="zh-CN" dirty="0"/>
              <a:t>Then </a:t>
            </a:r>
            <a:r>
              <a:rPr lang="en" altLang="zh-CN" b="1" dirty="0"/>
              <a:t>prioritize TP throughput</a:t>
            </a:r>
            <a:r>
              <a:rPr lang="en" altLang="zh-CN" dirty="0"/>
              <a:t>, and simply allocate the remaining memory to AP.</a:t>
            </a:r>
          </a:p>
          <a:p>
            <a:pPr>
              <a:buFont typeface="Arial" panose="020B0604020202020204" pitchFamily="34" charset="0"/>
              <a:buChar char="•"/>
            </a:pPr>
            <a:endParaRPr lang="en" altLang="zh-CN"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30</a:t>
            </a:fld>
            <a:endParaRPr lang="zh-CN" altLang="en-US"/>
          </a:p>
        </p:txBody>
      </p:sp>
    </p:spTree>
    <p:extLst>
      <p:ext uri="{BB962C8B-B14F-4D97-AF65-F5344CB8AC3E}">
        <p14:creationId xmlns:p14="http://schemas.microsoft.com/office/powerpoint/2010/main" val="3804494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en" altLang="zh-CN" dirty="0"/>
              <a:t>However, this idea does not work well in practice.</a:t>
            </a:r>
            <a:br>
              <a:rPr lang="en" altLang="zh-CN" dirty="0"/>
            </a:br>
            <a:r>
              <a:rPr lang="en" altLang="zh-CN" dirty="0"/>
              <a:t>The reason is that </a:t>
            </a:r>
            <a:r>
              <a:rPr lang="en" altLang="zh-CN" b="1" dirty="0"/>
              <a:t>TP and AP compete for I/O when they are co-located</a:t>
            </a:r>
            <a:r>
              <a:rPr lang="en" altLang="zh-CN" dirty="0"/>
              <a:t>, and this causes severe </a:t>
            </a:r>
            <a:r>
              <a:rPr lang="en" altLang="zh-CN" b="1" dirty="0"/>
              <a:t>performance interference</a:t>
            </a:r>
            <a:r>
              <a:rPr lang="en" altLang="zh-CN" dirty="0"/>
              <a:t>.</a:t>
            </a:r>
            <a:br>
              <a:rPr lang="en" altLang="zh-CN" dirty="0"/>
            </a:br>
            <a:r>
              <a:rPr lang="en" altLang="zh-CN" dirty="0"/>
              <a:t>As a result, the throughput-to-memory function becomes very difficult to predict.</a:t>
            </a:r>
          </a:p>
          <a:p>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31</a:t>
            </a:fld>
            <a:endParaRPr lang="zh-CN" altLang="en-US"/>
          </a:p>
        </p:txBody>
      </p:sp>
    </p:spTree>
    <p:extLst>
      <p:ext uri="{BB962C8B-B14F-4D97-AF65-F5344CB8AC3E}">
        <p14:creationId xmlns:p14="http://schemas.microsoft.com/office/powerpoint/2010/main" val="767806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So instead, we turn to a more powerful tool, and that is </a:t>
            </a:r>
            <a:r>
              <a:rPr lang="en" altLang="zh-CN" b="1" dirty="0"/>
              <a:t>Bayesian Optimization</a:t>
            </a:r>
            <a:r>
              <a:rPr lang="en" altLang="zh-CN" dirty="0"/>
              <a:t>.</a:t>
            </a:r>
          </a:p>
          <a:p>
            <a:endParaRPr lang="en" altLang="zh-CN" dirty="0"/>
          </a:p>
          <a:p>
            <a:r>
              <a:rPr lang="en" altLang="zh-CN" dirty="0"/>
              <a:t>The idea is to treat memory allocation as a </a:t>
            </a:r>
            <a:r>
              <a:rPr lang="en" altLang="zh-CN" b="1" dirty="0"/>
              <a:t>black-box optimization problem</a:t>
            </a:r>
            <a:r>
              <a:rPr lang="en" altLang="zh-CN" dirty="0"/>
              <a:t>. We don’t have an explicit analytical model for the throughput-to-memory function, but we can iteratively learn it from samples.</a:t>
            </a:r>
          </a:p>
          <a:p>
            <a:endParaRPr lang="en" altLang="zh-CN" dirty="0"/>
          </a:p>
          <a:p>
            <a:r>
              <a:rPr lang="en" altLang="zh-CN" dirty="0"/>
              <a:t>As shown on the right, Our method follows a process very similar to standard </a:t>
            </a:r>
            <a:r>
              <a:rPr lang="en" altLang="zh-CN" b="1" dirty="0"/>
              <a:t>Bayesian Optimization</a:t>
            </a:r>
            <a:r>
              <a:rPr lang="en" altLang="zh-CN" dirty="0"/>
              <a:t>, so I won’t go into the step-by-step details here.</a:t>
            </a:r>
            <a:br>
              <a:rPr lang="en" altLang="zh-CN" dirty="0"/>
            </a:br>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32</a:t>
            </a:fld>
            <a:endParaRPr lang="zh-CN" altLang="en-US"/>
          </a:p>
        </p:txBody>
      </p:sp>
    </p:spTree>
    <p:extLst>
      <p:ext uri="{BB962C8B-B14F-4D97-AF65-F5344CB8AC3E}">
        <p14:creationId xmlns:p14="http://schemas.microsoft.com/office/powerpoint/2010/main" val="1183223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key difference lies in how we </a:t>
            </a:r>
            <a:r>
              <a:rPr lang="en" altLang="zh-CN" b="1" dirty="0"/>
              <a:t>define the cost function</a:t>
            </a:r>
            <a:r>
              <a:rPr lang="en" altLang="zh-CN" dirty="0"/>
              <a:t>.</a:t>
            </a:r>
            <a:br>
              <a:rPr lang="en" altLang="zh-CN" dirty="0"/>
            </a:br>
            <a:r>
              <a:rPr lang="en" altLang="zh-CN" dirty="0"/>
              <a:t>In our cost evaluation, we always enforce </a:t>
            </a:r>
            <a:r>
              <a:rPr lang="en" altLang="zh-CN" b="1" dirty="0"/>
              <a:t>OLTP throughput as the first priority</a:t>
            </a:r>
            <a:r>
              <a:rPr lang="en" altLang="zh-CN" dirty="0"/>
              <a:t>.</a:t>
            </a:r>
            <a:br>
              <a:rPr lang="en" altLang="zh-CN" dirty="0"/>
            </a:br>
            <a:r>
              <a:rPr lang="en" altLang="zh-CN" dirty="0"/>
              <a:t>If OLTP throughput drops below the threshold, the cost is treated as </a:t>
            </a:r>
            <a:r>
              <a:rPr lang="en" altLang="zh-CN" b="1" dirty="0"/>
              <a:t>infinite</a:t>
            </a:r>
            <a:r>
              <a:rPr lang="en" altLang="zh-CN" dirty="0"/>
              <a:t>, which guarantees that transactional performance is never compromised.</a:t>
            </a:r>
            <a:br>
              <a:rPr lang="en" altLang="zh-CN" dirty="0"/>
            </a:br>
            <a:r>
              <a:rPr lang="en" altLang="zh-CN" dirty="0"/>
              <a:t>Once OLTP meets the threshold, we then use the </a:t>
            </a:r>
            <a:r>
              <a:rPr lang="en" altLang="zh-CN" b="1" dirty="0"/>
              <a:t>OLAP query cost</a:t>
            </a:r>
            <a:r>
              <a:rPr lang="en" altLang="zh-CN" dirty="0"/>
              <a:t> as the overall metric.</a:t>
            </a:r>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33</a:t>
            </a:fld>
            <a:endParaRPr lang="zh-CN" altLang="en-US"/>
          </a:p>
        </p:txBody>
      </p:sp>
    </p:spTree>
    <p:extLst>
      <p:ext uri="{BB962C8B-B14F-4D97-AF65-F5344CB8AC3E}">
        <p14:creationId xmlns:p14="http://schemas.microsoft.com/office/powerpoint/2010/main" val="2244915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So up to this point, for static workloads, we are able to automatically choose the right columns and assign memory properly. But in reality, workloads are rarely static — they fluctuate over time — which motivates the need for dynamic tuning.</a:t>
            </a:r>
          </a:p>
          <a:p>
            <a:endParaRPr lang="en" altLang="zh-CN" dirty="0"/>
          </a:p>
          <a:p>
            <a:r>
              <a:rPr lang="en" altLang="zh-CN" dirty="0"/>
              <a:t>The first step is to </a:t>
            </a:r>
            <a:r>
              <a:rPr lang="en" altLang="zh-CN" b="1" dirty="0"/>
              <a:t>predict future workloads and plan ahead</a:t>
            </a:r>
            <a:r>
              <a:rPr lang="en" altLang="zh-CN" dirty="0"/>
              <a:t>. We leverage historical load patterns and adopt a forecasting model </a:t>
            </a:r>
            <a:r>
              <a:rPr lang="en" altLang="zh-CN" dirty="0" err="1"/>
              <a:t>PatchTST</a:t>
            </a:r>
            <a:r>
              <a:rPr lang="en" altLang="zh-CN" dirty="0"/>
              <a:t> — to predict both transactional and analytical query rates in the near future. </a:t>
            </a:r>
          </a:p>
          <a:p>
            <a:endParaRPr lang="en" altLang="zh-CN"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34</a:t>
            </a:fld>
            <a:endParaRPr lang="zh-CN" altLang="en-US"/>
          </a:p>
        </p:txBody>
      </p:sp>
    </p:spTree>
    <p:extLst>
      <p:ext uri="{BB962C8B-B14F-4D97-AF65-F5344CB8AC3E}">
        <p14:creationId xmlns:p14="http://schemas.microsoft.com/office/powerpoint/2010/main" val="2597547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second step is to carefully decide </a:t>
            </a:r>
            <a:r>
              <a:rPr lang="en" altLang="zh-CN" b="1" dirty="0"/>
              <a:t>when to trigger reconfiguration</a:t>
            </a:r>
            <a:r>
              <a:rPr lang="en" altLang="zh-CN" dirty="0"/>
              <a:t>. Here we use a greedy strategy: we only reconfigure when the expected benefits outweigh the costs. As shown in the figure, multiple short intervals can be merged to avoid frequent reconfigurations, so that we strike a balance between benefits and costs.</a:t>
            </a:r>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35</a:t>
            </a:fld>
            <a:endParaRPr lang="zh-CN" altLang="en-US"/>
          </a:p>
        </p:txBody>
      </p:sp>
    </p:spTree>
    <p:extLst>
      <p:ext uri="{BB962C8B-B14F-4D97-AF65-F5344CB8AC3E}">
        <p14:creationId xmlns:p14="http://schemas.microsoft.com/office/powerpoint/2010/main" val="1393776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And that’s all for our technical design.</a:t>
            </a:r>
            <a:r>
              <a:rPr lang="zh-CN" altLang="en-US" dirty="0"/>
              <a:t> </a:t>
            </a:r>
            <a:r>
              <a:rPr lang="en" altLang="zh-CN" dirty="0"/>
              <a:t>Let me now move to the </a:t>
            </a:r>
            <a:r>
              <a:rPr lang="en" altLang="zh-CN" b="1" dirty="0"/>
              <a:t>evaluation results</a:t>
            </a:r>
            <a:r>
              <a:rPr lang="en" altLang="zh-CN" dirty="0"/>
              <a:t> of T² on </a:t>
            </a:r>
            <a:r>
              <a:rPr lang="en" altLang="zh-CN" dirty="0" err="1"/>
              <a:t>GaussDB</a:t>
            </a:r>
            <a:r>
              <a:rPr lang="en" altLang="zh-CN" dirty="0"/>
              <a:t>-HTAP.</a:t>
            </a:r>
          </a:p>
          <a:p>
            <a:r>
              <a:rPr lang="en" altLang="zh-CN" dirty="0"/>
              <a:t>We use two main metrics:</a:t>
            </a:r>
          </a:p>
          <a:p>
            <a:pPr>
              <a:buFont typeface="Arial" panose="020B0604020202020204" pitchFamily="34" charset="0"/>
              <a:buChar char="•"/>
            </a:pPr>
            <a:r>
              <a:rPr lang="en" altLang="zh-CN" dirty="0"/>
              <a:t>For OLTP, we introduce a metric called the </a:t>
            </a:r>
            <a:r>
              <a:rPr lang="en" altLang="zh-CN" b="1" dirty="0"/>
              <a:t>Fulfillment Ratio</a:t>
            </a:r>
            <a:r>
              <a:rPr lang="en" altLang="zh-CN" dirty="0"/>
              <a:t>. Here, the numerator is the achieved throughput (TPS), and the denominator is the user demand (RPS). When the fulfillment ratio equals 1, it means the system can fully meet the current demand.</a:t>
            </a:r>
            <a:br>
              <a:rPr lang="en" altLang="zh-CN" dirty="0"/>
            </a:br>
            <a:r>
              <a:rPr lang="en" altLang="zh-CN" dirty="0"/>
              <a:t>For OLAP, we use the </a:t>
            </a:r>
            <a:r>
              <a:rPr lang="en" altLang="zh-CN" b="1" dirty="0"/>
              <a:t>improvement ratio (</a:t>
            </a:r>
            <a:r>
              <a:rPr lang="en" altLang="zh-CN" b="1" dirty="0" err="1"/>
              <a:t>Impr</a:t>
            </a:r>
            <a:r>
              <a:rPr lang="en" altLang="zh-CN" b="1" dirty="0"/>
              <a:t>)</a:t>
            </a:r>
            <a:r>
              <a:rPr lang="en" altLang="zh-CN" dirty="0"/>
              <a:t> which denotes the performance improvement compared to the original </a:t>
            </a:r>
            <a:r>
              <a:rPr lang="en" altLang="zh-CN" dirty="0" err="1"/>
              <a:t>GaussDB</a:t>
            </a:r>
            <a:r>
              <a:rPr lang="en" altLang="zh-CN" dirty="0"/>
              <a:t>.</a:t>
            </a:r>
          </a:p>
        </p:txBody>
      </p:sp>
      <p:sp>
        <p:nvSpPr>
          <p:cNvPr id="4" name="灯片编号占位符 3"/>
          <p:cNvSpPr>
            <a:spLocks noGrp="1"/>
          </p:cNvSpPr>
          <p:nvPr>
            <p:ph type="sldNum" sz="quarter" idx="5"/>
          </p:nvPr>
        </p:nvSpPr>
        <p:spPr/>
        <p:txBody>
          <a:bodyPr/>
          <a:lstStyle/>
          <a:p>
            <a:fld id="{AC5826BE-23D8-4A38-97A4-E3E04C7E7FA1}" type="slidenum">
              <a:rPr lang="zh-CN" altLang="en-US" smtClean="0"/>
              <a:t>36</a:t>
            </a:fld>
            <a:endParaRPr lang="zh-CN" altLang="en-US"/>
          </a:p>
        </p:txBody>
      </p:sp>
    </p:spTree>
    <p:extLst>
      <p:ext uri="{BB962C8B-B14F-4D97-AF65-F5344CB8AC3E}">
        <p14:creationId xmlns:p14="http://schemas.microsoft.com/office/powerpoint/2010/main" val="4023474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On the left table you can see the overall performance across different workloads. Compared with existing approaches, </a:t>
            </a:r>
            <a:r>
              <a:rPr lang="en" altLang="zh-CN" b="1" dirty="0"/>
              <a:t>T² consistently achieves the best balance</a:t>
            </a:r>
            <a:r>
              <a:rPr lang="en" altLang="zh-CN" dirty="0"/>
              <a:t>: Since OLTP performance is our first priority, the </a:t>
            </a:r>
            <a:r>
              <a:rPr lang="en" altLang="zh-CN" b="1" dirty="0"/>
              <a:t>Fulfillment Ratio (FR)</a:t>
            </a:r>
            <a:r>
              <a:rPr lang="en" altLang="zh-CN" dirty="0"/>
              <a:t> always stays at 1, meaning OLTP demand is fully satisfied. At the same time, OLAP performance improves significantly — by up to </a:t>
            </a:r>
            <a:r>
              <a:rPr lang="en" altLang="zh-CN" b="1" dirty="0"/>
              <a:t>67% on </a:t>
            </a:r>
            <a:r>
              <a:rPr lang="en" altLang="zh-CN" b="1" dirty="0" err="1"/>
              <a:t>HyBench</a:t>
            </a:r>
            <a:r>
              <a:rPr lang="en" altLang="zh-CN" dirty="0"/>
              <a:t> and </a:t>
            </a:r>
            <a:r>
              <a:rPr lang="en" altLang="zh-CN" b="1" dirty="0"/>
              <a:t>74% on CH-</a:t>
            </a:r>
            <a:r>
              <a:rPr lang="en" altLang="zh-CN" b="1" dirty="0" err="1"/>
              <a:t>benCHmark</a:t>
            </a:r>
            <a:r>
              <a:rPr lang="en" altLang="zh-CN" dirty="0"/>
              <a:t>.</a:t>
            </a:r>
          </a:p>
        </p:txBody>
      </p:sp>
      <p:sp>
        <p:nvSpPr>
          <p:cNvPr id="4" name="灯片编号占位符 3"/>
          <p:cNvSpPr>
            <a:spLocks noGrp="1"/>
          </p:cNvSpPr>
          <p:nvPr>
            <p:ph type="sldNum" sz="quarter" idx="5"/>
          </p:nvPr>
        </p:nvSpPr>
        <p:spPr/>
        <p:txBody>
          <a:bodyPr/>
          <a:lstStyle/>
          <a:p>
            <a:fld id="{AC5826BE-23D8-4A38-97A4-E3E04C7E7FA1}" type="slidenum">
              <a:rPr lang="zh-CN" altLang="en-US" smtClean="0"/>
              <a:t>37</a:t>
            </a:fld>
            <a:endParaRPr lang="zh-CN" altLang="en-US"/>
          </a:p>
        </p:txBody>
      </p:sp>
    </p:spTree>
    <p:extLst>
      <p:ext uri="{BB962C8B-B14F-4D97-AF65-F5344CB8AC3E}">
        <p14:creationId xmlns:p14="http://schemas.microsoft.com/office/powerpoint/2010/main" val="2625253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On the right, we show a </a:t>
            </a:r>
            <a:r>
              <a:rPr lang="en" altLang="zh-CN" b="1" dirty="0"/>
              <a:t>24-hour workload simulation</a:t>
            </a:r>
            <a:r>
              <a:rPr lang="en" altLang="zh-CN" dirty="0"/>
              <a:t> on </a:t>
            </a:r>
            <a:r>
              <a:rPr lang="en" altLang="zh-CN" dirty="0" err="1"/>
              <a:t>GaussDB</a:t>
            </a:r>
            <a:r>
              <a:rPr lang="en" altLang="zh-CN" dirty="0"/>
              <a:t>-HTAP. </a:t>
            </a:r>
          </a:p>
          <a:p>
            <a:r>
              <a:rPr lang="en" altLang="zh-CN" dirty="0"/>
              <a:t>The green bars denote the TPS during the day, and the three lines represent OLAP query latency.</a:t>
            </a:r>
            <a:br>
              <a:rPr lang="en" altLang="zh-CN" dirty="0"/>
            </a:br>
            <a:r>
              <a:rPr lang="en" altLang="zh-CN" dirty="0"/>
              <a:t>We can see that with the help of </a:t>
            </a:r>
            <a:r>
              <a:rPr lang="en" altLang="zh-CN" b="1" dirty="0"/>
              <a:t>T²</a:t>
            </a:r>
            <a:r>
              <a:rPr lang="en" altLang="zh-CN" dirty="0"/>
              <a:t>, OLTP demand is fully satisfied, while at the same time OLAP latency drops significantly.</a:t>
            </a:r>
            <a:br>
              <a:rPr lang="en" altLang="zh-CN" dirty="0"/>
            </a:br>
            <a:r>
              <a:rPr lang="en" altLang="zh-CN" dirty="0"/>
              <a:t>This demonstrates that T² makes much better use of the limited resources.</a:t>
            </a:r>
          </a:p>
        </p:txBody>
      </p:sp>
      <p:sp>
        <p:nvSpPr>
          <p:cNvPr id="4" name="灯片编号占位符 3"/>
          <p:cNvSpPr>
            <a:spLocks noGrp="1"/>
          </p:cNvSpPr>
          <p:nvPr>
            <p:ph type="sldNum" sz="quarter" idx="5"/>
          </p:nvPr>
        </p:nvSpPr>
        <p:spPr/>
        <p:txBody>
          <a:bodyPr/>
          <a:lstStyle/>
          <a:p>
            <a:fld id="{AC5826BE-23D8-4A38-97A4-E3E04C7E7FA1}" type="slidenum">
              <a:rPr lang="zh-CN" altLang="en-US" smtClean="0"/>
              <a:t>38</a:t>
            </a:fld>
            <a:endParaRPr lang="zh-CN" altLang="en-US"/>
          </a:p>
        </p:txBody>
      </p:sp>
    </p:spTree>
    <p:extLst>
      <p:ext uri="{BB962C8B-B14F-4D97-AF65-F5344CB8AC3E}">
        <p14:creationId xmlns:p14="http://schemas.microsoft.com/office/powerpoint/2010/main" val="3664059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So that’s the overall performance. Next, let’s take a quick look at how each module helps. First</a:t>
            </a:r>
            <a:r>
              <a:rPr lang="en-US" altLang="zh-CN" dirty="0"/>
              <a:t>, </a:t>
            </a:r>
            <a:r>
              <a:rPr lang="en" altLang="zh-CN" b="1" dirty="0"/>
              <a:t>column selection</a:t>
            </a:r>
            <a:r>
              <a:rPr lang="en" altLang="zh-CN" dirty="0"/>
              <a:t>.</a:t>
            </a:r>
          </a:p>
          <a:p>
            <a:endParaRPr lang="en-US" altLang="zh-CN" dirty="0"/>
          </a:p>
          <a:p>
            <a:r>
              <a:rPr lang="en" altLang="zh-CN" dirty="0"/>
              <a:t>Competing methods sometimes match T², but they often fall into local optima, causing large max losses — up to </a:t>
            </a:r>
            <a:r>
              <a:rPr lang="en" altLang="zh-CN" b="1" dirty="0"/>
              <a:t>-41%</a:t>
            </a:r>
            <a:r>
              <a:rPr lang="en" altLang="zh-CN" dirty="0"/>
              <a:t>.</a:t>
            </a:r>
            <a:br>
              <a:rPr lang="en" altLang="zh-CN" dirty="0"/>
            </a:br>
            <a:r>
              <a:rPr lang="en" altLang="zh-CN" dirty="0"/>
              <a:t>In contrast, the </a:t>
            </a:r>
            <a:r>
              <a:rPr lang="en" altLang="zh-CN" b="1" dirty="0"/>
              <a:t>approximation solver for column selection</a:t>
            </a:r>
            <a:r>
              <a:rPr lang="en" altLang="zh-CN" dirty="0"/>
              <a:t> keeps the loss very low (around </a:t>
            </a:r>
            <a:r>
              <a:rPr lang="en" altLang="zh-CN" b="1" dirty="0"/>
              <a:t>-2% to -3%</a:t>
            </a:r>
            <a:r>
              <a:rPr lang="en" altLang="zh-CN" dirty="0"/>
              <a:t>) while also being </a:t>
            </a:r>
            <a:r>
              <a:rPr lang="en" altLang="zh-CN" b="1" dirty="0"/>
              <a:t>very efficient to solve</a:t>
            </a:r>
            <a:r>
              <a:rPr lang="en" altLang="zh-CN" dirty="0"/>
              <a:t>.</a:t>
            </a:r>
          </a:p>
        </p:txBody>
      </p:sp>
      <p:sp>
        <p:nvSpPr>
          <p:cNvPr id="4" name="灯片编号占位符 3"/>
          <p:cNvSpPr>
            <a:spLocks noGrp="1"/>
          </p:cNvSpPr>
          <p:nvPr>
            <p:ph type="sldNum" sz="quarter" idx="5"/>
          </p:nvPr>
        </p:nvSpPr>
        <p:spPr/>
        <p:txBody>
          <a:bodyPr/>
          <a:lstStyle/>
          <a:p>
            <a:fld id="{AC5826BE-23D8-4A38-97A4-E3E04C7E7FA1}" type="slidenum">
              <a:rPr lang="zh-CN" altLang="en-US" smtClean="0"/>
              <a:t>39</a:t>
            </a:fld>
            <a:endParaRPr lang="zh-CN" altLang="en-US"/>
          </a:p>
        </p:txBody>
      </p:sp>
    </p:spTree>
    <p:extLst>
      <p:ext uri="{BB962C8B-B14F-4D97-AF65-F5344CB8AC3E}">
        <p14:creationId xmlns:p14="http://schemas.microsoft.com/office/powerpoint/2010/main" val="63718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D2659-4322-48D3-688D-BCC56DA76E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F1FCC7-DB26-5DFA-4700-812D9C6C84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35518E-666E-BB5C-F172-3D18A985CC92}"/>
              </a:ext>
            </a:extLst>
          </p:cNvPr>
          <p:cNvSpPr>
            <a:spLocks noGrp="1"/>
          </p:cNvSpPr>
          <p:nvPr>
            <p:ph type="body" idx="1"/>
          </p:nvPr>
        </p:nvSpPr>
        <p:spPr/>
        <p:txBody>
          <a:bodyPr/>
          <a:lstStyle/>
          <a:p>
            <a:r>
              <a:rPr lang="en" altLang="zh-CN" dirty="0"/>
              <a:t>To support such mixed workloads in practice, Huawei</a:t>
            </a:r>
            <a:r>
              <a:rPr lang="zh-CN" altLang="en-US" dirty="0"/>
              <a:t> </a:t>
            </a:r>
            <a:r>
              <a:rPr lang="en" altLang="zh-CN" dirty="0" err="1"/>
              <a:t>GaussDB</a:t>
            </a:r>
            <a:r>
              <a:rPr lang="en" altLang="zh-CN" dirty="0"/>
              <a:t> integrates both transactional and analytical engines</a:t>
            </a:r>
            <a:r>
              <a:rPr lang="zh-CN" altLang="en-US" dirty="0"/>
              <a:t> </a:t>
            </a:r>
            <a:r>
              <a:rPr lang="en" altLang="zh-CN" dirty="0"/>
              <a:t>on a single database instance. Let me walk you through the system 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At the top, a </a:t>
            </a:r>
            <a:r>
              <a:rPr lang="en" altLang="zh-CN" b="1" dirty="0"/>
              <a:t>router</a:t>
            </a:r>
            <a:r>
              <a:rPr lang="en" altLang="zh-CN" dirty="0"/>
              <a:t> dispatches incoming queries: transactional queries are sent to the </a:t>
            </a:r>
            <a:r>
              <a:rPr lang="en" altLang="zh-CN" b="1" dirty="0"/>
              <a:t>row execution engine</a:t>
            </a:r>
            <a:r>
              <a:rPr lang="en" altLang="zh-CN" dirty="0"/>
              <a:t>, while analytical queries are directed to the </a:t>
            </a:r>
            <a:r>
              <a:rPr lang="en" altLang="zh-CN" b="1" dirty="0"/>
              <a:t>vectorized execution engine</a:t>
            </a:r>
            <a:r>
              <a:rPr lang="en"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r>
              <a:rPr lang="en" altLang="zh-CN" dirty="0"/>
              <a:t>Compared with a traditional OLTP system, this</a:t>
            </a:r>
            <a:r>
              <a:rPr lang="zh-CN" altLang="en-US" dirty="0"/>
              <a:t> </a:t>
            </a:r>
            <a:r>
              <a:rPr lang="en-US" altLang="zh-CN" dirty="0"/>
              <a:t>system </a:t>
            </a:r>
            <a:r>
              <a:rPr lang="en" altLang="zh-CN" dirty="0"/>
              <a:t>introduces three key enhancements:</a:t>
            </a:r>
          </a:p>
        </p:txBody>
      </p:sp>
      <p:sp>
        <p:nvSpPr>
          <p:cNvPr id="4" name="灯片编号占位符 3">
            <a:extLst>
              <a:ext uri="{FF2B5EF4-FFF2-40B4-BE49-F238E27FC236}">
                <a16:creationId xmlns:a16="http://schemas.microsoft.com/office/drawing/2014/main" id="{59E27E1D-45F8-17E3-6E45-77A252D4BA71}"/>
              </a:ext>
            </a:extLst>
          </p:cNvPr>
          <p:cNvSpPr>
            <a:spLocks noGrp="1"/>
          </p:cNvSpPr>
          <p:nvPr>
            <p:ph type="sldNum" sz="quarter" idx="5"/>
          </p:nvPr>
        </p:nvSpPr>
        <p:spPr/>
        <p:txBody>
          <a:bodyPr/>
          <a:lstStyle/>
          <a:p>
            <a:fld id="{AC5826BE-23D8-4A38-97A4-E3E04C7E7FA1}" type="slidenum">
              <a:rPr lang="zh-CN" altLang="en-US" smtClean="0"/>
              <a:t>4</a:t>
            </a:fld>
            <a:endParaRPr lang="zh-CN" altLang="en-US"/>
          </a:p>
        </p:txBody>
      </p:sp>
    </p:spTree>
    <p:extLst>
      <p:ext uri="{BB962C8B-B14F-4D97-AF65-F5344CB8AC3E}">
        <p14:creationId xmlns:p14="http://schemas.microsoft.com/office/powerpoint/2010/main" val="640722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C2306-B5EF-4320-D5CF-1226D0441D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4F7A1D-4458-4643-62E8-FE845B3D8A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8FC28E-9274-90AA-50E4-ACD38285F287}"/>
              </a:ext>
            </a:extLst>
          </p:cNvPr>
          <p:cNvSpPr>
            <a:spLocks noGrp="1"/>
          </p:cNvSpPr>
          <p:nvPr>
            <p:ph type="body" idx="1"/>
          </p:nvPr>
        </p:nvSpPr>
        <p:spPr/>
        <p:txBody>
          <a:bodyPr/>
          <a:lstStyle/>
          <a:p>
            <a:r>
              <a:rPr lang="en" altLang="zh-CN" dirty="0"/>
              <a:t>Next, memory allocation.</a:t>
            </a:r>
          </a:p>
          <a:p>
            <a:endParaRPr lang="en" altLang="zh-CN" dirty="0"/>
          </a:p>
          <a:p>
            <a:r>
              <a:rPr lang="en" altLang="zh-CN" dirty="0"/>
              <a:t>Here we compare </a:t>
            </a:r>
            <a:r>
              <a:rPr lang="en" altLang="zh-CN" b="1" dirty="0"/>
              <a:t>T²</a:t>
            </a:r>
            <a:r>
              <a:rPr lang="en" altLang="zh-CN" dirty="0"/>
              <a:t> with several fixed ratio memory allocations.</a:t>
            </a:r>
            <a:r>
              <a:rPr lang="zh-CN" altLang="en-US" dirty="0"/>
              <a:t> </a:t>
            </a:r>
            <a:r>
              <a:rPr lang="en" altLang="zh-CN" dirty="0"/>
              <a:t>Fixed ratios are very sensitive — a wrong split hurts either OLTP or OLAP.</a:t>
            </a:r>
            <a:br>
              <a:rPr lang="en" altLang="zh-CN" dirty="0"/>
            </a:br>
            <a:r>
              <a:rPr lang="en" altLang="zh-CN" dirty="0"/>
              <a:t>In contrast, </a:t>
            </a:r>
            <a:r>
              <a:rPr lang="en" altLang="zh-CN" b="1" dirty="0"/>
              <a:t>T²</a:t>
            </a:r>
            <a:r>
              <a:rPr lang="en" altLang="zh-CN" dirty="0"/>
              <a:t> keeps OLTP demand fully met (FR ≈ 1.0) while reducing OLAP time, showing a better balance overall.</a:t>
            </a:r>
          </a:p>
        </p:txBody>
      </p:sp>
      <p:sp>
        <p:nvSpPr>
          <p:cNvPr id="4" name="灯片编号占位符 3">
            <a:extLst>
              <a:ext uri="{FF2B5EF4-FFF2-40B4-BE49-F238E27FC236}">
                <a16:creationId xmlns:a16="http://schemas.microsoft.com/office/drawing/2014/main" id="{1693F035-FE41-AF81-463E-E9935982E2F4}"/>
              </a:ext>
            </a:extLst>
          </p:cNvPr>
          <p:cNvSpPr>
            <a:spLocks noGrp="1"/>
          </p:cNvSpPr>
          <p:nvPr>
            <p:ph type="sldNum" sz="quarter" idx="5"/>
          </p:nvPr>
        </p:nvSpPr>
        <p:spPr/>
        <p:txBody>
          <a:bodyPr/>
          <a:lstStyle/>
          <a:p>
            <a:fld id="{AC5826BE-23D8-4A38-97A4-E3E04C7E7FA1}" type="slidenum">
              <a:rPr lang="zh-CN" altLang="en-US" smtClean="0"/>
              <a:t>40</a:t>
            </a:fld>
            <a:endParaRPr lang="zh-CN" altLang="en-US"/>
          </a:p>
        </p:txBody>
      </p:sp>
    </p:spTree>
    <p:extLst>
      <p:ext uri="{BB962C8B-B14F-4D97-AF65-F5344CB8AC3E}">
        <p14:creationId xmlns:p14="http://schemas.microsoft.com/office/powerpoint/2010/main" val="52871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C7D4E-B74F-FA10-612A-B1A1ABDE19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FF4143-05D0-7396-D7C6-D8A2FB7F49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E20062-AB3B-DE4B-AAB8-AB7D6C190FE3}"/>
              </a:ext>
            </a:extLst>
          </p:cNvPr>
          <p:cNvSpPr>
            <a:spLocks noGrp="1"/>
          </p:cNvSpPr>
          <p:nvPr>
            <p:ph type="body" idx="1"/>
          </p:nvPr>
        </p:nvSpPr>
        <p:spPr/>
        <p:txBody>
          <a:bodyPr/>
          <a:lstStyle/>
          <a:p>
            <a:r>
              <a:rPr lang="en" altLang="zh-CN" dirty="0"/>
              <a:t>Next, </a:t>
            </a:r>
            <a:r>
              <a:rPr lang="en" altLang="zh-CN" b="1" dirty="0"/>
              <a:t>dynamic reallocation</a:t>
            </a:r>
            <a:r>
              <a:rPr lang="en" altLang="zh-CN" dirty="0"/>
              <a:t>.</a:t>
            </a:r>
          </a:p>
          <a:p>
            <a:endParaRPr lang="en" altLang="zh-CN" dirty="0"/>
          </a:p>
          <a:p>
            <a:r>
              <a:rPr lang="en" altLang="zh-CN" dirty="0"/>
              <a:t>Compared with static allocation, dynamic reallocation reduces the total time by up to </a:t>
            </a:r>
            <a:r>
              <a:rPr lang="en" altLang="zh-CN" b="1" dirty="0"/>
              <a:t>35%</a:t>
            </a:r>
            <a:r>
              <a:rPr lang="en" altLang="zh-CN" dirty="0"/>
              <a:t>. We jointly consider column load and query execution, and optimize for the overall cost.</a:t>
            </a:r>
            <a:endParaRPr lang="zh-CN" altLang="en-US" dirty="0"/>
          </a:p>
        </p:txBody>
      </p:sp>
      <p:sp>
        <p:nvSpPr>
          <p:cNvPr id="4" name="灯片编号占位符 3">
            <a:extLst>
              <a:ext uri="{FF2B5EF4-FFF2-40B4-BE49-F238E27FC236}">
                <a16:creationId xmlns:a16="http://schemas.microsoft.com/office/drawing/2014/main" id="{962178A8-81CC-951D-9A66-5E8BBB6145D1}"/>
              </a:ext>
            </a:extLst>
          </p:cNvPr>
          <p:cNvSpPr>
            <a:spLocks noGrp="1"/>
          </p:cNvSpPr>
          <p:nvPr>
            <p:ph type="sldNum" sz="quarter" idx="5"/>
          </p:nvPr>
        </p:nvSpPr>
        <p:spPr/>
        <p:txBody>
          <a:bodyPr/>
          <a:lstStyle/>
          <a:p>
            <a:fld id="{AC5826BE-23D8-4A38-97A4-E3E04C7E7FA1}" type="slidenum">
              <a:rPr lang="zh-CN" altLang="en-US" smtClean="0"/>
              <a:t>41</a:t>
            </a:fld>
            <a:endParaRPr lang="zh-CN" altLang="en-US"/>
          </a:p>
        </p:txBody>
      </p:sp>
    </p:spTree>
    <p:extLst>
      <p:ext uri="{BB962C8B-B14F-4D97-AF65-F5344CB8AC3E}">
        <p14:creationId xmlns:p14="http://schemas.microsoft.com/office/powerpoint/2010/main" val="2090356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wrap up, with T² we can keep OLTP safe while speeding up OLAP, making much better use of the same resources. This brings us closer to truly efficient and practical HTAP systems.</a:t>
            </a:r>
            <a:r>
              <a:rPr lang="zh-CN" altLang="en-US" dirty="0"/>
              <a:t> </a:t>
            </a:r>
            <a:endParaRPr lang="en-US" altLang="zh-CN" dirty="0"/>
          </a:p>
          <a:p>
            <a:endParaRPr lang="en-US" altLang="zh-CN" sz="1200" b="0" i="0" kern="1200" dirty="0">
              <a:solidFill>
                <a:schemeClr val="tx1"/>
              </a:solidFill>
              <a:effectLst/>
              <a:latin typeface="+mn-lt"/>
              <a:ea typeface="+mn-ea"/>
              <a:cs typeface="+mn-cs"/>
            </a:endParaRPr>
          </a:p>
          <a:p>
            <a:r>
              <a:rPr lang="en" altLang="zh-CN" dirty="0"/>
              <a:t>That concludes my presentation. Thank you for your attention, and I’d be happy to take any questions.</a:t>
            </a:r>
            <a:endParaRPr lang="zh-CN" altLang="en-US"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42</a:t>
            </a:fld>
            <a:endParaRPr lang="zh-CN" altLang="en-US"/>
          </a:p>
        </p:txBody>
      </p:sp>
    </p:spTree>
    <p:extLst>
      <p:ext uri="{BB962C8B-B14F-4D97-AF65-F5344CB8AC3E}">
        <p14:creationId xmlns:p14="http://schemas.microsoft.com/office/powerpoint/2010/main" val="3429825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7B6A7-A2E3-1747-834D-989CD4B041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0D472E-E6D9-5F06-C5CC-B3ED68604D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94F41F-8ADE-ADB4-3FA9-04786FF92410}"/>
              </a:ext>
            </a:extLst>
          </p:cNvPr>
          <p:cNvSpPr>
            <a:spLocks noGrp="1"/>
          </p:cNvSpPr>
          <p:nvPr>
            <p:ph type="body" idx="1"/>
          </p:nvPr>
        </p:nvSpPr>
        <p:spPr/>
        <p:txBody>
          <a:bodyPr/>
          <a:lstStyle/>
          <a:p>
            <a:r>
              <a:rPr lang="en" altLang="zh-CN" dirty="0"/>
              <a:t>First, in </a:t>
            </a:r>
            <a:r>
              <a:rPr lang="en" altLang="zh-CN" b="1" dirty="0"/>
              <a:t>query execution</a:t>
            </a:r>
            <a:r>
              <a:rPr lang="en" altLang="zh-CN" dirty="0"/>
              <a:t>, it adds a vectorized engine optimized for OLAP queries</a:t>
            </a:r>
            <a:endParaRPr lang="en-US" altLang="zh-CN" dirty="0"/>
          </a:p>
        </p:txBody>
      </p:sp>
      <p:sp>
        <p:nvSpPr>
          <p:cNvPr id="4" name="灯片编号占位符 3">
            <a:extLst>
              <a:ext uri="{FF2B5EF4-FFF2-40B4-BE49-F238E27FC236}">
                <a16:creationId xmlns:a16="http://schemas.microsoft.com/office/drawing/2014/main" id="{EB859902-D47A-95F7-993E-C421C253D7D5}"/>
              </a:ext>
            </a:extLst>
          </p:cNvPr>
          <p:cNvSpPr>
            <a:spLocks noGrp="1"/>
          </p:cNvSpPr>
          <p:nvPr>
            <p:ph type="sldNum" sz="quarter" idx="5"/>
          </p:nvPr>
        </p:nvSpPr>
        <p:spPr/>
        <p:txBody>
          <a:bodyPr/>
          <a:lstStyle/>
          <a:p>
            <a:fld id="{AC5826BE-23D8-4A38-97A4-E3E04C7E7FA1}" type="slidenum">
              <a:rPr lang="zh-CN" altLang="en-US" smtClean="0"/>
              <a:t>5</a:t>
            </a:fld>
            <a:endParaRPr lang="zh-CN" altLang="en-US"/>
          </a:p>
        </p:txBody>
      </p:sp>
    </p:spTree>
    <p:extLst>
      <p:ext uri="{BB962C8B-B14F-4D97-AF65-F5344CB8AC3E}">
        <p14:creationId xmlns:p14="http://schemas.microsoft.com/office/powerpoint/2010/main" val="190292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150FF-B551-90BD-6679-CE804ADCA8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B521E6-1855-E91D-88F3-9FE1121E07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ADA828-A65A-0383-8F9B-FCDED1A7547F}"/>
              </a:ext>
            </a:extLst>
          </p:cNvPr>
          <p:cNvSpPr>
            <a:spLocks noGrp="1"/>
          </p:cNvSpPr>
          <p:nvPr>
            <p:ph type="body" idx="1"/>
          </p:nvPr>
        </p:nvSpPr>
        <p:spPr/>
        <p:txBody>
          <a:bodyPr/>
          <a:lstStyle/>
          <a:p>
            <a:r>
              <a:rPr lang="en" altLang="zh-CN" dirty="0"/>
              <a:t>Both engines share the same underlying buffer pool, which is divided into a </a:t>
            </a:r>
            <a:r>
              <a:rPr lang="en" altLang="zh-CN" b="1" dirty="0"/>
              <a:t>row store buffer</a:t>
            </a:r>
            <a:r>
              <a:rPr lang="en" altLang="zh-CN" dirty="0"/>
              <a:t> for OLTP and a </a:t>
            </a:r>
            <a:r>
              <a:rPr lang="en" altLang="zh-CN" b="1" dirty="0"/>
              <a:t>column store buffer</a:t>
            </a:r>
            <a:r>
              <a:rPr lang="en" altLang="zh-CN" dirty="0"/>
              <a:t> for OLAP.</a:t>
            </a:r>
          </a:p>
          <a:p>
            <a:r>
              <a:rPr lang="en" altLang="zh-CN" dirty="0"/>
              <a:t>And the vector execution engine supports both row and column storage reads.</a:t>
            </a:r>
          </a:p>
        </p:txBody>
      </p:sp>
      <p:sp>
        <p:nvSpPr>
          <p:cNvPr id="4" name="灯片编号占位符 3">
            <a:extLst>
              <a:ext uri="{FF2B5EF4-FFF2-40B4-BE49-F238E27FC236}">
                <a16:creationId xmlns:a16="http://schemas.microsoft.com/office/drawing/2014/main" id="{EF8C0BC0-DA55-A291-6EC5-13038B462481}"/>
              </a:ext>
            </a:extLst>
          </p:cNvPr>
          <p:cNvSpPr>
            <a:spLocks noGrp="1"/>
          </p:cNvSpPr>
          <p:nvPr>
            <p:ph type="sldNum" sz="quarter" idx="5"/>
          </p:nvPr>
        </p:nvSpPr>
        <p:spPr/>
        <p:txBody>
          <a:bodyPr/>
          <a:lstStyle/>
          <a:p>
            <a:fld id="{AC5826BE-23D8-4A38-97A4-E3E04C7E7FA1}" type="slidenum">
              <a:rPr lang="zh-CN" altLang="en-US" smtClean="0"/>
              <a:t>6</a:t>
            </a:fld>
            <a:endParaRPr lang="zh-CN" altLang="en-US"/>
          </a:p>
        </p:txBody>
      </p:sp>
    </p:spTree>
    <p:extLst>
      <p:ext uri="{BB962C8B-B14F-4D97-AF65-F5344CB8AC3E}">
        <p14:creationId xmlns:p14="http://schemas.microsoft.com/office/powerpoint/2010/main" val="1128062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BC644-0570-A20A-F587-49E4229270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B1735C-8C18-D251-F79C-53DD32ED52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2A002D-5009-4C06-A328-ED0363DB719F}"/>
              </a:ext>
            </a:extLst>
          </p:cNvPr>
          <p:cNvSpPr>
            <a:spLocks noGrp="1"/>
          </p:cNvSpPr>
          <p:nvPr>
            <p:ph type="body" idx="1"/>
          </p:nvPr>
        </p:nvSpPr>
        <p:spPr/>
        <p:txBody>
          <a:bodyPr/>
          <a:lstStyle/>
          <a:p>
            <a:r>
              <a:rPr lang="en" altLang="zh-CN" dirty="0"/>
              <a:t>Second, in resource scheduling, the shared buffer is explicitly divided into </a:t>
            </a:r>
            <a:r>
              <a:rPr lang="en" altLang="zh-CN" b="1" dirty="0"/>
              <a:t>row and column zones</a:t>
            </a:r>
            <a:r>
              <a:rPr lang="en" altLang="zh-CN" dirty="0"/>
              <a:t>. This means the system must carefully decide </a:t>
            </a:r>
            <a:r>
              <a:rPr lang="en" altLang="zh-CN" b="1" dirty="0"/>
              <a:t>how to partition the limited memory</a:t>
            </a:r>
            <a:r>
              <a:rPr lang="en" altLang="zh-CN" dirty="0"/>
              <a:t> between the two.</a:t>
            </a:r>
            <a:endParaRPr lang="zh-CN" altLang="en-US" dirty="0"/>
          </a:p>
        </p:txBody>
      </p:sp>
      <p:sp>
        <p:nvSpPr>
          <p:cNvPr id="4" name="灯片编号占位符 3">
            <a:extLst>
              <a:ext uri="{FF2B5EF4-FFF2-40B4-BE49-F238E27FC236}">
                <a16:creationId xmlns:a16="http://schemas.microsoft.com/office/drawing/2014/main" id="{BE568EAA-F33F-7C32-5DB0-A77B2DB0895F}"/>
              </a:ext>
            </a:extLst>
          </p:cNvPr>
          <p:cNvSpPr>
            <a:spLocks noGrp="1"/>
          </p:cNvSpPr>
          <p:nvPr>
            <p:ph type="sldNum" sz="quarter" idx="5"/>
          </p:nvPr>
        </p:nvSpPr>
        <p:spPr/>
        <p:txBody>
          <a:bodyPr/>
          <a:lstStyle/>
          <a:p>
            <a:fld id="{AC5826BE-23D8-4A38-97A4-E3E04C7E7FA1}" type="slidenum">
              <a:rPr lang="zh-CN" altLang="en-US" smtClean="0"/>
              <a:t>7</a:t>
            </a:fld>
            <a:endParaRPr lang="zh-CN" altLang="en-US"/>
          </a:p>
        </p:txBody>
      </p:sp>
    </p:spTree>
    <p:extLst>
      <p:ext uri="{BB962C8B-B14F-4D97-AF65-F5344CB8AC3E}">
        <p14:creationId xmlns:p14="http://schemas.microsoft.com/office/powerpoint/2010/main" val="163107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7FC41-837D-960E-3DA4-2E2290F907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CD5C60-CAAE-ED86-6F90-96519DE22D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B1360C-A233-0BA3-1670-0680F80A405B}"/>
              </a:ext>
            </a:extLst>
          </p:cNvPr>
          <p:cNvSpPr>
            <a:spLocks noGrp="1"/>
          </p:cNvSpPr>
          <p:nvPr>
            <p:ph type="body" idx="1"/>
          </p:nvPr>
        </p:nvSpPr>
        <p:spPr/>
        <p:txBody>
          <a:bodyPr/>
          <a:lstStyle/>
          <a:p>
            <a:r>
              <a:rPr lang="en" altLang="zh-CN" dirty="0"/>
              <a:t>And third, since the row-format data and the column-format data need to stay </a:t>
            </a:r>
            <a:r>
              <a:rPr lang="en" altLang="zh-CN" b="1" dirty="0"/>
              <a:t>consistent</a:t>
            </a:r>
            <a:r>
              <a:rPr lang="en" altLang="zh-CN" dirty="0"/>
              <a:t>, we introduce </a:t>
            </a:r>
            <a:r>
              <a:rPr lang="en" altLang="zh-CN" b="1" dirty="0"/>
              <a:t>delta tables</a:t>
            </a:r>
            <a:r>
              <a:rPr lang="en" altLang="zh-CN" dirty="0"/>
              <a:t>. They temporarily store updates and then periodically merge them into the column store</a:t>
            </a:r>
            <a:r>
              <a:rPr lang="zh-CN" altLang="en-US" dirty="0"/>
              <a:t> </a:t>
            </a:r>
            <a:r>
              <a:rPr lang="en-US" altLang="zh-CN" dirty="0"/>
              <a:t>as data synchronization</a:t>
            </a:r>
            <a:r>
              <a:rPr lang="en" altLang="zh-CN" dirty="0"/>
              <a:t>.</a:t>
            </a:r>
          </a:p>
          <a:p>
            <a:endParaRPr lang="en-US" altLang="zh-CN" sz="1200" b="0" i="0" kern="1200" dirty="0">
              <a:solidFill>
                <a:schemeClr val="tx1"/>
              </a:solidFill>
              <a:effectLst/>
              <a:latin typeface="+mn-lt"/>
              <a:ea typeface="+mn-ea"/>
              <a:cs typeface="+mn-cs"/>
            </a:endParaRPr>
          </a:p>
          <a:p>
            <a:r>
              <a:rPr lang="en" altLang="zh-CN" dirty="0"/>
              <a:t>However, such system also introduces new problems.</a:t>
            </a:r>
            <a:endParaRPr lang="zh-CN" altLang="en-US" dirty="0"/>
          </a:p>
          <a:p>
            <a:endParaRPr lang="zh-CN" altLang="en-US" dirty="0"/>
          </a:p>
        </p:txBody>
      </p:sp>
      <p:sp>
        <p:nvSpPr>
          <p:cNvPr id="4" name="灯片编号占位符 3">
            <a:extLst>
              <a:ext uri="{FF2B5EF4-FFF2-40B4-BE49-F238E27FC236}">
                <a16:creationId xmlns:a16="http://schemas.microsoft.com/office/drawing/2014/main" id="{96EDF364-0953-30E9-33C3-CBE50E62C2F4}"/>
              </a:ext>
            </a:extLst>
          </p:cNvPr>
          <p:cNvSpPr>
            <a:spLocks noGrp="1"/>
          </p:cNvSpPr>
          <p:nvPr>
            <p:ph type="sldNum" sz="quarter" idx="5"/>
          </p:nvPr>
        </p:nvSpPr>
        <p:spPr/>
        <p:txBody>
          <a:bodyPr/>
          <a:lstStyle/>
          <a:p>
            <a:fld id="{AC5826BE-23D8-4A38-97A4-E3E04C7E7FA1}" type="slidenum">
              <a:rPr lang="zh-CN" altLang="en-US" smtClean="0"/>
              <a:t>8</a:t>
            </a:fld>
            <a:endParaRPr lang="zh-CN" altLang="en-US"/>
          </a:p>
        </p:txBody>
      </p:sp>
    </p:spTree>
    <p:extLst>
      <p:ext uri="{BB962C8B-B14F-4D97-AF65-F5344CB8AC3E}">
        <p14:creationId xmlns:p14="http://schemas.microsoft.com/office/powerpoint/2010/main" val="868258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First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problem: </a:t>
            </a:r>
            <a:r>
              <a:rPr lang="en" altLang="zh-CN" b="1" dirty="0"/>
              <a:t>column selection</a:t>
            </a:r>
            <a:r>
              <a:rPr lang="en" altLang="zh-CN" dirty="0"/>
              <a:t>.</a:t>
            </a:r>
          </a:p>
          <a:p>
            <a:endParaRPr lang="en" altLang="zh-CN" sz="1200" b="1" i="0" kern="1200" dirty="0">
              <a:solidFill>
                <a:schemeClr val="tx1"/>
              </a:solidFill>
              <a:effectLst/>
              <a:latin typeface="+mn-lt"/>
              <a:ea typeface="Microsoft YaHei" panose="020B0503020204020204" pitchFamily="34" charset="-122"/>
              <a:cs typeface="+mn-cs"/>
            </a:endParaRPr>
          </a:p>
          <a:p>
            <a:r>
              <a:rPr lang="en" altLang="zh-CN" dirty="0"/>
              <a:t>For analytical queries, there are two possible scan paths. If the query has to go through the </a:t>
            </a:r>
            <a:r>
              <a:rPr lang="en" altLang="zh-CN" b="1" dirty="0"/>
              <a:t>row store buffer</a:t>
            </a:r>
            <a:r>
              <a:rPr lang="en" altLang="zh-CN" dirty="0"/>
              <a:t>, it ends up doing a sequential scan, which is relatively </a:t>
            </a:r>
            <a:r>
              <a:rPr lang="en" altLang="zh-CN" b="1" dirty="0"/>
              <a:t>slow</a:t>
            </a:r>
            <a:r>
              <a:rPr lang="en" altLang="zh-CN" dirty="0"/>
              <a:t>. On the other hand, if the required columns are already loaded into the </a:t>
            </a:r>
            <a:r>
              <a:rPr lang="en" altLang="zh-CN" b="1" dirty="0"/>
              <a:t>column store buffer</a:t>
            </a:r>
            <a:r>
              <a:rPr lang="en" altLang="zh-CN" dirty="0"/>
              <a:t>, the system can use a </a:t>
            </a:r>
            <a:r>
              <a:rPr lang="en" altLang="zh-CN" b="1" dirty="0"/>
              <a:t>column scan</a:t>
            </a:r>
            <a:r>
              <a:rPr lang="en" altLang="zh-CN" dirty="0"/>
              <a:t>, which is much </a:t>
            </a:r>
            <a:r>
              <a:rPr lang="en" altLang="zh-CN" b="1" dirty="0"/>
              <a:t>faster</a:t>
            </a:r>
            <a:r>
              <a:rPr lang="en" altLang="zh-CN" dirty="0"/>
              <a:t>.</a:t>
            </a:r>
          </a:p>
          <a:p>
            <a:endParaRPr lang="en"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But the challenge is: </a:t>
            </a:r>
            <a:r>
              <a:rPr lang="en" altLang="zh-CN" b="1" dirty="0"/>
              <a:t>what data should be loaded into the column store?</a:t>
            </a:r>
            <a:endParaRPr lang="en" altLang="zh-CN" dirty="0"/>
          </a:p>
        </p:txBody>
      </p:sp>
      <p:sp>
        <p:nvSpPr>
          <p:cNvPr id="4" name="灯片编号占位符 3"/>
          <p:cNvSpPr>
            <a:spLocks noGrp="1"/>
          </p:cNvSpPr>
          <p:nvPr>
            <p:ph type="sldNum" sz="quarter" idx="5"/>
          </p:nvPr>
        </p:nvSpPr>
        <p:spPr/>
        <p:txBody>
          <a:bodyPr/>
          <a:lstStyle/>
          <a:p>
            <a:fld id="{AC5826BE-23D8-4A38-97A4-E3E04C7E7FA1}" type="slidenum">
              <a:rPr lang="zh-CN" altLang="en-US" smtClean="0"/>
              <a:t>9</a:t>
            </a:fld>
            <a:endParaRPr lang="zh-CN" altLang="en-US"/>
          </a:p>
        </p:txBody>
      </p:sp>
    </p:spTree>
    <p:extLst>
      <p:ext uri="{BB962C8B-B14F-4D97-AF65-F5344CB8AC3E}">
        <p14:creationId xmlns:p14="http://schemas.microsoft.com/office/powerpoint/2010/main" val="135259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4784A-FAA5-4A09-B888-924FF41141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ABE5D5-63A4-4682-A301-35DC069AD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AEF4B6F-FF13-4F18-AEEA-880781EF63D7}"/>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5" name="页脚占位符 4">
            <a:extLst>
              <a:ext uri="{FF2B5EF4-FFF2-40B4-BE49-F238E27FC236}">
                <a16:creationId xmlns:a16="http://schemas.microsoft.com/office/drawing/2014/main" id="{2BE5D62C-7CAD-4897-97E5-9E6D9CA1EC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61788D-D6CB-4368-B892-689782354552}"/>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508945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E9A68-66B9-49F6-9E8A-8AA726D750A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2861EA8-0F7C-4263-B711-2622EC89239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ADCB0AD-6FAD-48CF-A9A2-5719506F8E33}"/>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5" name="页脚占位符 4">
            <a:extLst>
              <a:ext uri="{FF2B5EF4-FFF2-40B4-BE49-F238E27FC236}">
                <a16:creationId xmlns:a16="http://schemas.microsoft.com/office/drawing/2014/main" id="{3F40FDFD-8E64-4F14-BF90-14B5F8537D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A940E-D7ED-4B23-9095-52879E08D2F4}"/>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2902754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F11A7D-0E51-4F1A-BC02-6606D971D4E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D4F4F9-E855-4A35-B461-46A3079AE96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E45B397-8BBC-4815-B92A-5EC6D1857413}"/>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5" name="页脚占位符 4">
            <a:extLst>
              <a:ext uri="{FF2B5EF4-FFF2-40B4-BE49-F238E27FC236}">
                <a16:creationId xmlns:a16="http://schemas.microsoft.com/office/drawing/2014/main" id="{40CED3C2-94E7-4780-A6E6-FEDB938E74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78B91A-F9DA-4A90-BA2D-BD5B447999E5}"/>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220933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188AC6-A0AC-49B1-B538-08413DB5A2F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2800E1D-0378-41E6-98B4-AC011C642223}"/>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5" name="页脚占位符 4">
            <a:extLst>
              <a:ext uri="{FF2B5EF4-FFF2-40B4-BE49-F238E27FC236}">
                <a16:creationId xmlns:a16="http://schemas.microsoft.com/office/drawing/2014/main" id="{00BF6AE3-D013-49B6-8191-58D5961C19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82FCD6-5BA0-4094-9F89-B63C99961674}"/>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grpSp>
        <p:nvGrpSpPr>
          <p:cNvPr id="9" name="组合 8">
            <a:extLst>
              <a:ext uri="{FF2B5EF4-FFF2-40B4-BE49-F238E27FC236}">
                <a16:creationId xmlns:a16="http://schemas.microsoft.com/office/drawing/2014/main" id="{1F71D691-24BF-4776-9DAC-9AC2C3595A5F}"/>
              </a:ext>
            </a:extLst>
          </p:cNvPr>
          <p:cNvGrpSpPr/>
          <p:nvPr userDrawn="1"/>
        </p:nvGrpSpPr>
        <p:grpSpPr>
          <a:xfrm>
            <a:off x="1" y="261591"/>
            <a:ext cx="12191999" cy="697833"/>
            <a:chOff x="0" y="288756"/>
            <a:chExt cx="12191999" cy="697833"/>
          </a:xfrm>
        </p:grpSpPr>
        <p:sp>
          <p:nvSpPr>
            <p:cNvPr id="10" name="矩形 9">
              <a:extLst>
                <a:ext uri="{FF2B5EF4-FFF2-40B4-BE49-F238E27FC236}">
                  <a16:creationId xmlns:a16="http://schemas.microsoft.com/office/drawing/2014/main" id="{58481784-C019-46E8-8123-5E47AC733543}"/>
                </a:ext>
              </a:extLst>
            </p:cNvPr>
            <p:cNvSpPr/>
            <p:nvPr userDrawn="1"/>
          </p:nvSpPr>
          <p:spPr>
            <a:xfrm>
              <a:off x="360218" y="288756"/>
              <a:ext cx="11831781" cy="697833"/>
            </a:xfrm>
            <a:prstGeom prst="rect">
              <a:avLst/>
            </a:prstGeom>
            <a:solidFill>
              <a:srgbClr val="27547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6067903-9025-4958-935F-97F81AE05348}"/>
                </a:ext>
              </a:extLst>
            </p:cNvPr>
            <p:cNvSpPr/>
            <p:nvPr userDrawn="1"/>
          </p:nvSpPr>
          <p:spPr>
            <a:xfrm>
              <a:off x="1" y="288756"/>
              <a:ext cx="360218" cy="697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FCFBA3-DB24-4DBC-838D-031CC2DB719F}"/>
                </a:ext>
              </a:extLst>
            </p:cNvPr>
            <p:cNvSpPr/>
            <p:nvPr userDrawn="1"/>
          </p:nvSpPr>
          <p:spPr>
            <a:xfrm>
              <a:off x="0" y="288756"/>
              <a:ext cx="311727" cy="697833"/>
            </a:xfrm>
            <a:prstGeom prst="rect">
              <a:avLst/>
            </a:prstGeom>
            <a:solidFill>
              <a:srgbClr val="275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矩形 12">
            <a:extLst>
              <a:ext uri="{FF2B5EF4-FFF2-40B4-BE49-F238E27FC236}">
                <a16:creationId xmlns:a16="http://schemas.microsoft.com/office/drawing/2014/main" id="{C78D3776-E587-4AE4-AADA-D43C3F34640A}"/>
              </a:ext>
            </a:extLst>
          </p:cNvPr>
          <p:cNvSpPr/>
          <p:nvPr userDrawn="1"/>
        </p:nvSpPr>
        <p:spPr>
          <a:xfrm>
            <a:off x="-1" y="6413748"/>
            <a:ext cx="5811253" cy="49903"/>
          </a:xfrm>
          <a:prstGeom prst="rect">
            <a:avLst/>
          </a:prstGeom>
          <a:solidFill>
            <a:srgbClr val="275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5">
            <a:extLst>
              <a:ext uri="{FF2B5EF4-FFF2-40B4-BE49-F238E27FC236}">
                <a16:creationId xmlns:a16="http://schemas.microsoft.com/office/drawing/2014/main" id="{A63BD5AA-DB09-4A78-9C7E-3A0992B5E6CE}"/>
              </a:ext>
            </a:extLst>
          </p:cNvPr>
          <p:cNvSpPr txBox="1">
            <a:spLocks/>
          </p:cNvSpPr>
          <p:nvPr userDrawn="1"/>
        </p:nvSpPr>
        <p:spPr>
          <a:xfrm>
            <a:off x="5811253" y="6231185"/>
            <a:ext cx="569494"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rgbClr val="27547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7C466-E362-4935-9792-45EDB90C4A38}" type="slidenum">
              <a:rPr lang="zh-CN" altLang="en-US" smtClean="0"/>
              <a:pPr/>
              <a:t>‹#›</a:t>
            </a:fld>
            <a:endParaRPr lang="zh-CN" altLang="en-US" dirty="0"/>
          </a:p>
        </p:txBody>
      </p:sp>
      <p:sp>
        <p:nvSpPr>
          <p:cNvPr id="2" name="标题 1">
            <a:extLst>
              <a:ext uri="{FF2B5EF4-FFF2-40B4-BE49-F238E27FC236}">
                <a16:creationId xmlns:a16="http://schemas.microsoft.com/office/drawing/2014/main" id="{B4A7290C-DDDA-4663-94C9-53ABDD3FBE88}"/>
              </a:ext>
            </a:extLst>
          </p:cNvPr>
          <p:cNvSpPr>
            <a:spLocks noGrp="1"/>
          </p:cNvSpPr>
          <p:nvPr>
            <p:ph type="title"/>
          </p:nvPr>
        </p:nvSpPr>
        <p:spPr>
          <a:xfrm>
            <a:off x="552450" y="313357"/>
            <a:ext cx="7239000" cy="594299"/>
          </a:xfrm>
        </p:spPr>
        <p:txBody>
          <a:bodyPr>
            <a:noAutofit/>
          </a:bodyPr>
          <a:lstStyle>
            <a:lvl1pPr algn="ctr">
              <a:defRPr sz="4000">
                <a:solidFill>
                  <a:schemeClr val="bg1"/>
                </a:solidFill>
                <a:latin typeface="Arial" panose="020B0604020202020204" pitchFamily="34" charset="0"/>
                <a:cs typeface="Arial" panose="020B0604020202020204" pitchFamily="34" charset="0"/>
              </a:defRPr>
            </a:lvl1pPr>
          </a:lstStyle>
          <a:p>
            <a:r>
              <a:rPr lang="zh-CN" altLang="en-US" dirty="0"/>
              <a:t>单击此处编辑母版标题样式</a:t>
            </a:r>
          </a:p>
        </p:txBody>
      </p:sp>
      <p:pic>
        <p:nvPicPr>
          <p:cNvPr id="16" name="Picture 6" descr="Vision &amp; Mission">
            <a:extLst>
              <a:ext uri="{FF2B5EF4-FFF2-40B4-BE49-F238E27FC236}">
                <a16:creationId xmlns:a16="http://schemas.microsoft.com/office/drawing/2014/main" id="{FD0C382B-65B0-4E2E-B259-75D5DBF2A68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96400" y="5986077"/>
            <a:ext cx="2359958" cy="7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19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1C73A-6F5D-4E4D-8B39-1D42AB0920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0403D07-366B-4154-BB45-7BD36F72A1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24CDB9B-3528-4457-A11C-B92923C6596F}"/>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5" name="页脚占位符 4">
            <a:extLst>
              <a:ext uri="{FF2B5EF4-FFF2-40B4-BE49-F238E27FC236}">
                <a16:creationId xmlns:a16="http://schemas.microsoft.com/office/drawing/2014/main" id="{B1EFF6C1-D429-43DC-A373-E746732BEE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EC1507-D44F-4385-974D-BE7AA66F5E84}"/>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4287948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586CC-BCC3-4A5A-B11D-0CDD23338C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E610BC-C81C-4DAD-AA5A-A7F132C8EAC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C1D481E-691D-4B0A-803F-A8D375EEA08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781B800-7A81-401A-BB8E-1E0337B54CFB}"/>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6" name="页脚占位符 5">
            <a:extLst>
              <a:ext uri="{FF2B5EF4-FFF2-40B4-BE49-F238E27FC236}">
                <a16:creationId xmlns:a16="http://schemas.microsoft.com/office/drawing/2014/main" id="{D504F5EA-06D3-4E54-A8B5-F7CA2915E5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D6519E-5525-40E9-8927-0FB7B2C53BF3}"/>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31432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BB38E-CE37-40C1-9CAF-758941F18C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08152CA-2D1E-4E6A-A797-544C1319E7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1DF52CF-455A-487C-9CAE-9EE2D58EDC1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5E9C3C9-6A15-4404-9D0A-8641AF7036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5B68527-A860-4391-A54E-85B358DE35D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AA1EBF8-4E5C-4470-85CF-DFED90532ECB}"/>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8" name="页脚占位符 7">
            <a:extLst>
              <a:ext uri="{FF2B5EF4-FFF2-40B4-BE49-F238E27FC236}">
                <a16:creationId xmlns:a16="http://schemas.microsoft.com/office/drawing/2014/main" id="{403E5BF1-1A97-4C66-9BA6-5E2C2A5B6F1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612ABC2-A73E-43B4-8A39-62EB13EEA0C8}"/>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309029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C981E-9617-4D16-BDF5-2035C5A6EBB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760399C-B35E-4DEC-ACDD-7B93EC349BDD}"/>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4" name="页脚占位符 3">
            <a:extLst>
              <a:ext uri="{FF2B5EF4-FFF2-40B4-BE49-F238E27FC236}">
                <a16:creationId xmlns:a16="http://schemas.microsoft.com/office/drawing/2014/main" id="{B4F2BB72-C4CF-4227-AAE2-972E08CD80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27E6280-7FE8-40B0-A303-87AC5F0696F2}"/>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1348875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B9C043-D714-4CB5-AEE6-561EB5C84C3C}"/>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3" name="页脚占位符 2">
            <a:extLst>
              <a:ext uri="{FF2B5EF4-FFF2-40B4-BE49-F238E27FC236}">
                <a16:creationId xmlns:a16="http://schemas.microsoft.com/office/drawing/2014/main" id="{6092B79A-F498-46E8-865A-56BB8E0A669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472551-8C63-4A86-99B3-8FB8A6DF2144}"/>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251094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001AE-7278-4EBE-B626-4066A071D5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78D17C4-A807-465A-8933-B227D180D0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96083F0-B1E0-4C97-9702-D326906AF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5573DF0-80F4-4FE1-9540-8DC610D3C86D}"/>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6" name="页脚占位符 5">
            <a:extLst>
              <a:ext uri="{FF2B5EF4-FFF2-40B4-BE49-F238E27FC236}">
                <a16:creationId xmlns:a16="http://schemas.microsoft.com/office/drawing/2014/main" id="{0B3FFE9D-375A-4C43-8A85-0D80A212C4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685A4E-AAB6-48A2-A750-2D16B2CE6461}"/>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2110217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E206D-C5A2-4561-8083-621D47205D1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200F961-AF98-4F94-9E19-C4CB5DFD7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B6D3E48-6412-48DD-B22A-9343510B4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28EC80B-E66C-4F8D-B92A-E2C36BE40842}"/>
              </a:ext>
            </a:extLst>
          </p:cNvPr>
          <p:cNvSpPr>
            <a:spLocks noGrp="1"/>
          </p:cNvSpPr>
          <p:nvPr>
            <p:ph type="dt" sz="half" idx="10"/>
          </p:nvPr>
        </p:nvSpPr>
        <p:spPr/>
        <p:txBody>
          <a:bodyPr/>
          <a:lstStyle/>
          <a:p>
            <a:fld id="{7460DAB6-727A-4519-908E-FFFF5DF220C4}" type="datetimeFigureOut">
              <a:rPr lang="zh-CN" altLang="en-US" smtClean="0"/>
              <a:t>2025/8/27</a:t>
            </a:fld>
            <a:endParaRPr lang="zh-CN" altLang="en-US"/>
          </a:p>
        </p:txBody>
      </p:sp>
      <p:sp>
        <p:nvSpPr>
          <p:cNvPr id="6" name="页脚占位符 5">
            <a:extLst>
              <a:ext uri="{FF2B5EF4-FFF2-40B4-BE49-F238E27FC236}">
                <a16:creationId xmlns:a16="http://schemas.microsoft.com/office/drawing/2014/main" id="{2A00A715-CA72-49A8-A939-704A57D228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C96C2B-362E-4EAA-9FBE-C7B6A10AA225}"/>
              </a:ext>
            </a:extLst>
          </p:cNvPr>
          <p:cNvSpPr>
            <a:spLocks noGrp="1"/>
          </p:cNvSpPr>
          <p:nvPr>
            <p:ph type="sldNum" sz="quarter" idx="12"/>
          </p:nvPr>
        </p:nvSpPr>
        <p:spPr/>
        <p:txBody>
          <a:body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257041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C297FBE-3DFB-46E7-9ADD-1306B1D3BA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BEB3C07-4230-4BAC-8765-904A627B5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F9FDD92-9698-4B47-A9C2-ECBA8CE74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0DAB6-727A-4519-908E-FFFF5DF220C4}" type="datetimeFigureOut">
              <a:rPr lang="zh-CN" altLang="en-US" smtClean="0"/>
              <a:t>2025/8/27</a:t>
            </a:fld>
            <a:endParaRPr lang="zh-CN" altLang="en-US"/>
          </a:p>
        </p:txBody>
      </p:sp>
      <p:sp>
        <p:nvSpPr>
          <p:cNvPr id="5" name="页脚占位符 4">
            <a:extLst>
              <a:ext uri="{FF2B5EF4-FFF2-40B4-BE49-F238E27FC236}">
                <a16:creationId xmlns:a16="http://schemas.microsoft.com/office/drawing/2014/main" id="{51039357-D0FB-49A1-A9F5-2DC288CF83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23EE76B-4470-4438-A95D-23F8E02BEA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015F1D-DB92-4734-92F3-E56C21772E1F}" type="slidenum">
              <a:rPr lang="zh-CN" altLang="en-US" smtClean="0"/>
              <a:t>‹#›</a:t>
            </a:fld>
            <a:endParaRPr lang="zh-CN" altLang="en-US"/>
          </a:p>
        </p:txBody>
      </p:sp>
    </p:spTree>
    <p:extLst>
      <p:ext uri="{BB962C8B-B14F-4D97-AF65-F5344CB8AC3E}">
        <p14:creationId xmlns:p14="http://schemas.microsoft.com/office/powerpoint/2010/main" val="1629183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220.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9.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image" Target="../media/image220.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326FD-CCD0-46D3-A6E6-01541576C766}"/>
              </a:ext>
            </a:extLst>
          </p:cNvPr>
          <p:cNvSpPr>
            <a:spLocks noGrp="1"/>
          </p:cNvSpPr>
          <p:nvPr>
            <p:ph type="ctrTitle"/>
          </p:nvPr>
        </p:nvSpPr>
        <p:spPr>
          <a:xfrm>
            <a:off x="1329018" y="868355"/>
            <a:ext cx="9513794" cy="1777064"/>
          </a:xfrm>
        </p:spPr>
        <p:txBody>
          <a:bodyPr>
            <a:normAutofit/>
          </a:bodyPr>
          <a:lstStyle/>
          <a:p>
            <a:r>
              <a:rPr lang="en" altLang="zh-CN" sz="2800" b="1" dirty="0">
                <a:cs typeface="Helvetica" panose="020B0604020202020204" pitchFamily="34" charset="0"/>
              </a:rPr>
              <a:t>Twisted Twin: A Collaborative and Competitive Memory Management Approach in HTAP Systems</a:t>
            </a:r>
            <a:endParaRPr lang="zh-CN" altLang="en-US" sz="2800" b="1" dirty="0">
              <a:cs typeface="Helvetica" panose="020B0604020202020204" pitchFamily="34" charset="0"/>
            </a:endParaRPr>
          </a:p>
        </p:txBody>
      </p:sp>
      <p:sp>
        <p:nvSpPr>
          <p:cNvPr id="3" name="副标题 2">
            <a:extLst>
              <a:ext uri="{FF2B5EF4-FFF2-40B4-BE49-F238E27FC236}">
                <a16:creationId xmlns:a16="http://schemas.microsoft.com/office/drawing/2014/main" id="{15E8CC2C-6062-41BD-B613-1E3018F7C2F2}"/>
              </a:ext>
            </a:extLst>
          </p:cNvPr>
          <p:cNvSpPr>
            <a:spLocks noGrp="1"/>
          </p:cNvSpPr>
          <p:nvPr>
            <p:ph type="subTitle" idx="1"/>
          </p:nvPr>
        </p:nvSpPr>
        <p:spPr>
          <a:xfrm>
            <a:off x="1329018" y="3096081"/>
            <a:ext cx="9883588" cy="1655762"/>
          </a:xfrm>
        </p:spPr>
        <p:txBody>
          <a:bodyPr>
            <a:normAutofit/>
          </a:bodyPr>
          <a:lstStyle/>
          <a:p>
            <a:r>
              <a:rPr lang="en-US" altLang="zh-CN" sz="1800" b="1" dirty="0" err="1">
                <a:latin typeface="Arial" panose="020B0604020202020204" pitchFamily="34" charset="0"/>
                <a:cs typeface="Arial" panose="020B0604020202020204" pitchFamily="34" charset="0"/>
              </a:rPr>
              <a:t>Jiani</a:t>
            </a:r>
            <a:r>
              <a:rPr lang="en-US" altLang="zh-CN" sz="1800" b="1" dirty="0">
                <a:latin typeface="Arial" panose="020B0604020202020204" pitchFamily="34" charset="0"/>
                <a:cs typeface="Arial" panose="020B0604020202020204" pitchFamily="34" charset="0"/>
              </a:rPr>
              <a:t> Yang</a:t>
            </a:r>
            <a:r>
              <a:rPr lang="en-US" altLang="zh-CN" sz="1800" dirty="0">
                <a:latin typeface="Arial" panose="020B0604020202020204" pitchFamily="34" charset="0"/>
                <a:cs typeface="Arial" panose="020B0604020202020204" pitchFamily="34" charset="0"/>
              </a:rPr>
              <a:t>, Sai Wu*, </a:t>
            </a:r>
            <a:r>
              <a:rPr lang="en" altLang="zh-CN" sz="1800" dirty="0">
                <a:latin typeface="Arial" panose="020B0604020202020204" pitchFamily="34" charset="0"/>
                <a:cs typeface="Arial" panose="020B0604020202020204" pitchFamily="34" charset="0"/>
              </a:rPr>
              <a:t>Yong Wang</a:t>
            </a:r>
            <a:r>
              <a:rPr lang="en-US" altLang="zh-CN" sz="1800" dirty="0">
                <a:latin typeface="Arial" panose="020B0604020202020204" pitchFamily="34" charset="0"/>
                <a:cs typeface="Arial" panose="020B0604020202020204" pitchFamily="34" charset="0"/>
              </a:rPr>
              <a:t>, Dongxiang Zhang, </a:t>
            </a:r>
            <a:r>
              <a:rPr lang="en-US" altLang="zh-CN" sz="1800" dirty="0" err="1">
                <a:latin typeface="Arial" panose="020B0604020202020204" pitchFamily="34" charset="0"/>
                <a:cs typeface="Arial" panose="020B0604020202020204" pitchFamily="34" charset="0"/>
              </a:rPr>
              <a:t>Yifei</a:t>
            </a:r>
            <a:r>
              <a:rPr lang="en-US" altLang="zh-CN" sz="1800" dirty="0">
                <a:latin typeface="Arial" panose="020B0604020202020204" pitchFamily="34" charset="0"/>
                <a:cs typeface="Arial" panose="020B0604020202020204" pitchFamily="34" charset="0"/>
              </a:rPr>
              <a:t> Liu, </a:t>
            </a:r>
            <a:r>
              <a:rPr lang="en-US" altLang="zh-CN" sz="1800" dirty="0" err="1">
                <a:latin typeface="Arial" panose="020B0604020202020204" pitchFamily="34" charset="0"/>
                <a:cs typeface="Arial" panose="020B0604020202020204" pitchFamily="34" charset="0"/>
              </a:rPr>
              <a:t>Xiu</a:t>
            </a:r>
            <a:r>
              <a:rPr lang="en-US" altLang="zh-CN" sz="1800" dirty="0">
                <a:latin typeface="Arial" panose="020B0604020202020204" pitchFamily="34" charset="0"/>
                <a:cs typeface="Arial" panose="020B0604020202020204" pitchFamily="34" charset="0"/>
              </a:rPr>
              <a:t> Tang, Gang Chen</a:t>
            </a:r>
          </a:p>
          <a:p>
            <a:endParaRPr lang="en-US" altLang="zh-CN" sz="1800" dirty="0">
              <a:latin typeface="Arial" panose="020B0604020202020204" pitchFamily="34" charset="0"/>
              <a:cs typeface="Arial" panose="020B0604020202020204" pitchFamily="34" charset="0"/>
            </a:endParaRPr>
          </a:p>
          <a:p>
            <a:r>
              <a:rPr lang="en-US" altLang="zh-CN" sz="1800" dirty="0">
                <a:latin typeface="Arial" panose="020B0604020202020204" pitchFamily="34" charset="0"/>
                <a:cs typeface="Arial" panose="020B0604020202020204" pitchFamily="34" charset="0"/>
              </a:rPr>
              <a:t>Zhejiang University &amp; Huawei</a:t>
            </a:r>
            <a:endParaRPr lang="zh-CN" altLang="en-US" sz="1800" dirty="0">
              <a:latin typeface="Arial" panose="020B0604020202020204" pitchFamily="34" charset="0"/>
              <a:cs typeface="Arial" panose="020B0604020202020204" pitchFamily="34" charset="0"/>
            </a:endParaRPr>
          </a:p>
        </p:txBody>
      </p:sp>
      <p:pic>
        <p:nvPicPr>
          <p:cNvPr id="1030" name="Picture 6" descr="Vision &amp; Mission">
            <a:extLst>
              <a:ext uri="{FF2B5EF4-FFF2-40B4-BE49-F238E27FC236}">
                <a16:creationId xmlns:a16="http://schemas.microsoft.com/office/drawing/2014/main" id="{873C5DAA-3DBF-4BC1-84C0-10646D2A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968" y="4683539"/>
            <a:ext cx="3677210" cy="114587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7D0341A-7604-4C96-864E-6DAA43534A82}"/>
              </a:ext>
            </a:extLst>
          </p:cNvPr>
          <p:cNvSpPr/>
          <p:nvPr/>
        </p:nvSpPr>
        <p:spPr>
          <a:xfrm>
            <a:off x="4206240" y="174247"/>
            <a:ext cx="7985760" cy="430696"/>
          </a:xfrm>
          <a:prstGeom prst="rect">
            <a:avLst/>
          </a:prstGeom>
          <a:solidFill>
            <a:srgbClr val="6787A1"/>
          </a:solidFill>
          <a:ln>
            <a:solidFill>
              <a:srgbClr val="678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10E3EDB-0A63-4A53-A2FA-2E12AC13DE9F}"/>
              </a:ext>
            </a:extLst>
          </p:cNvPr>
          <p:cNvSpPr/>
          <p:nvPr/>
        </p:nvSpPr>
        <p:spPr>
          <a:xfrm>
            <a:off x="0" y="6189163"/>
            <a:ext cx="9740348" cy="430696"/>
          </a:xfrm>
          <a:prstGeom prst="rect">
            <a:avLst/>
          </a:prstGeom>
          <a:solidFill>
            <a:srgbClr val="6787A1"/>
          </a:solidFill>
          <a:ln>
            <a:solidFill>
              <a:srgbClr val="678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4" descr="huawei logo">
            <a:extLst>
              <a:ext uri="{FF2B5EF4-FFF2-40B4-BE49-F238E27FC236}">
                <a16:creationId xmlns:a16="http://schemas.microsoft.com/office/drawing/2014/main" id="{BD5F5883-3B10-5200-1DB4-881DC6536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361" y="4764123"/>
            <a:ext cx="3383682" cy="7632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LDB 2025 London, United Kingdom">
            <a:extLst>
              <a:ext uri="{FF2B5EF4-FFF2-40B4-BE49-F238E27FC236}">
                <a16:creationId xmlns:a16="http://schemas.microsoft.com/office/drawing/2014/main" id="{1D0F954A-9819-288E-D87A-C804966FB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621" y="236264"/>
            <a:ext cx="3673867" cy="81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961506"/>
      </p:ext>
    </p:extLst>
  </p:cSld>
  <p:clrMapOvr>
    <a:masterClrMapping/>
  </p:clrMapOvr>
  <mc:AlternateContent xmlns:mc="http://schemas.openxmlformats.org/markup-compatibility/2006" xmlns:p14="http://schemas.microsoft.com/office/powerpoint/2010/main">
    <mc:Choice Requires="p14">
      <p:transition spd="slow" p14:dur="2000" advTm="16033"/>
    </mc:Choice>
    <mc:Fallback xmlns="">
      <p:transition spd="slow" advTm="160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Problems</a:t>
            </a:r>
            <a:r>
              <a:rPr lang="zh-CN" altLang="en-US" sz="3600" b="1" dirty="0"/>
              <a:t> </a:t>
            </a:r>
            <a:r>
              <a:rPr lang="en-US" altLang="zh-CN" sz="3600" b="1" dirty="0"/>
              <a:t>–</a:t>
            </a:r>
            <a:r>
              <a:rPr lang="zh-CN" altLang="en-US" sz="3600" b="1" dirty="0"/>
              <a:t> </a:t>
            </a:r>
            <a:r>
              <a:rPr lang="en-US" altLang="zh-CN" sz="3600" b="1" dirty="0"/>
              <a:t>Column Selection</a:t>
            </a:r>
            <a:endParaRPr lang="zh-CN" altLang="en-US" sz="3600" b="1"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FAB7A769-641B-DDA9-B054-1D8DE4C0A4D1}"/>
              </a:ext>
            </a:extLst>
          </p:cNvPr>
          <p:cNvSpPr/>
          <p:nvPr/>
        </p:nvSpPr>
        <p:spPr>
          <a:xfrm>
            <a:off x="1261784" y="2860079"/>
            <a:ext cx="1563981" cy="1427461"/>
          </a:xfrm>
          <a:prstGeom prst="rect">
            <a:avLst/>
          </a:prstGeom>
          <a:solidFill>
            <a:schemeClr val="accent6">
              <a:lumMod val="20000"/>
              <a:lumOff val="80000"/>
            </a:schemeClr>
          </a:solidFill>
          <a:ln w="12700" cap="flat" cmpd="sng" algn="ctr">
            <a:solidFill>
              <a:schemeClr val="tx1">
                <a:lumMod val="75000"/>
                <a:lumOff val="25000"/>
              </a:schemeClr>
            </a:solidFill>
            <a:prstDash val="sys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kumimoji="1" lang="zh-CN" altLang="en-US" sz="800" kern="0" dirty="0">
              <a:solidFill>
                <a:prstClr val="black"/>
              </a:solidFill>
              <a:latin typeface="Microsoft YaHei" panose="020B0503020204020204" pitchFamily="34" charset="-122"/>
              <a:ea typeface="Microsoft YaHei" panose="020B0503020204020204" pitchFamily="34" charset="-122"/>
              <a:cs typeface=""/>
            </a:endParaRPr>
          </a:p>
        </p:txBody>
      </p:sp>
      <p:sp>
        <p:nvSpPr>
          <p:cNvPr id="14" name="矩形 13">
            <a:extLst>
              <a:ext uri="{FF2B5EF4-FFF2-40B4-BE49-F238E27FC236}">
                <a16:creationId xmlns:a16="http://schemas.microsoft.com/office/drawing/2014/main" id="{D5C63FC7-F2DC-FC88-DC6F-2B7B4B11EEA9}"/>
              </a:ext>
            </a:extLst>
          </p:cNvPr>
          <p:cNvSpPr/>
          <p:nvPr/>
        </p:nvSpPr>
        <p:spPr>
          <a:xfrm>
            <a:off x="3266417" y="2860079"/>
            <a:ext cx="1563981" cy="1427461"/>
          </a:xfrm>
          <a:prstGeom prst="rect">
            <a:avLst/>
          </a:prstGeom>
          <a:solidFill>
            <a:schemeClr val="accent4">
              <a:lumMod val="20000"/>
              <a:lumOff val="80000"/>
            </a:schemeClr>
          </a:solidFill>
          <a:ln w="12700" cap="flat" cmpd="sng" algn="ctr">
            <a:solidFill>
              <a:schemeClr val="tx1">
                <a:lumMod val="75000"/>
                <a:lumOff val="25000"/>
              </a:schemeClr>
            </a:solidFill>
            <a:prstDash val="sys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kumimoji="1" lang="zh-CN" altLang="en-US" sz="800" kern="0" dirty="0">
              <a:solidFill>
                <a:prstClr val="black"/>
              </a:solidFill>
              <a:latin typeface="Microsoft YaHei" panose="020B0503020204020204" pitchFamily="34" charset="-122"/>
              <a:ea typeface="Microsoft YaHei" panose="020B0503020204020204" pitchFamily="34" charset="-122"/>
              <a:cs typeface=""/>
            </a:endParaRPr>
          </a:p>
        </p:txBody>
      </p:sp>
      <p:pic>
        <p:nvPicPr>
          <p:cNvPr id="15" name="图形 147">
            <a:extLst>
              <a:ext uri="{FF2B5EF4-FFF2-40B4-BE49-F238E27FC236}">
                <a16:creationId xmlns:a16="http://schemas.microsoft.com/office/drawing/2014/main" id="{DF4B837F-36DA-5204-EE65-59F562462A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2929" y="2193229"/>
            <a:ext cx="830236" cy="461665"/>
          </a:xfrm>
          <a:prstGeom prst="rect">
            <a:avLst/>
          </a:prstGeom>
        </p:spPr>
      </p:pic>
      <p:cxnSp>
        <p:nvCxnSpPr>
          <p:cNvPr id="18" name="直接箭头连接符 113">
            <a:extLst>
              <a:ext uri="{FF2B5EF4-FFF2-40B4-BE49-F238E27FC236}">
                <a16:creationId xmlns:a16="http://schemas.microsoft.com/office/drawing/2014/main" id="{1A0FD4F9-3064-B498-5C1C-C7A6DDBCE11A}"/>
              </a:ext>
            </a:extLst>
          </p:cNvPr>
          <p:cNvCxnSpPr>
            <a:cxnSpLocks/>
            <a:stCxn id="15" idx="2"/>
            <a:endCxn id="13" idx="0"/>
          </p:cNvCxnSpPr>
          <p:nvPr/>
        </p:nvCxnSpPr>
        <p:spPr>
          <a:xfrm flipH="1">
            <a:off x="2043775" y="2654894"/>
            <a:ext cx="1004272" cy="205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14">
            <a:extLst>
              <a:ext uri="{FF2B5EF4-FFF2-40B4-BE49-F238E27FC236}">
                <a16:creationId xmlns:a16="http://schemas.microsoft.com/office/drawing/2014/main" id="{624626CC-8B2B-0423-81F0-E568D981D56E}"/>
              </a:ext>
            </a:extLst>
          </p:cNvPr>
          <p:cNvCxnSpPr>
            <a:cxnSpLocks/>
            <a:stCxn id="15" idx="2"/>
            <a:endCxn id="14" idx="0"/>
          </p:cNvCxnSpPr>
          <p:nvPr/>
        </p:nvCxnSpPr>
        <p:spPr>
          <a:xfrm>
            <a:off x="3048047" y="2654894"/>
            <a:ext cx="1000361" cy="205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圆角 119">
            <a:extLst>
              <a:ext uri="{FF2B5EF4-FFF2-40B4-BE49-F238E27FC236}">
                <a16:creationId xmlns:a16="http://schemas.microsoft.com/office/drawing/2014/main" id="{D5C21271-2980-2AA4-1BC5-C36A05AFCFF2}"/>
              </a:ext>
            </a:extLst>
          </p:cNvPr>
          <p:cNvSpPr/>
          <p:nvPr/>
        </p:nvSpPr>
        <p:spPr>
          <a:xfrm>
            <a:off x="1388174" y="3237864"/>
            <a:ext cx="1363108" cy="373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Filter</a:t>
            </a:r>
            <a:endParaRPr lang="zh-CN" altLang="en-US" sz="1400" dirty="0">
              <a:latin typeface="Microsoft YaHei" panose="020B0503020204020204" pitchFamily="34" charset="-122"/>
              <a:ea typeface="Microsoft YaHei" panose="020B0503020204020204" pitchFamily="34" charset="-122"/>
            </a:endParaRPr>
          </a:p>
        </p:txBody>
      </p:sp>
      <p:cxnSp>
        <p:nvCxnSpPr>
          <p:cNvPr id="25" name="直接箭头连接符 122">
            <a:extLst>
              <a:ext uri="{FF2B5EF4-FFF2-40B4-BE49-F238E27FC236}">
                <a16:creationId xmlns:a16="http://schemas.microsoft.com/office/drawing/2014/main" id="{BBF63B79-E463-AA14-8B8F-0222957AB240}"/>
              </a:ext>
            </a:extLst>
          </p:cNvPr>
          <p:cNvCxnSpPr>
            <a:cxnSpLocks/>
          </p:cNvCxnSpPr>
          <p:nvPr/>
        </p:nvCxnSpPr>
        <p:spPr>
          <a:xfrm>
            <a:off x="4564949" y="5603908"/>
            <a:ext cx="34069" cy="34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2080711B-C18C-2712-9918-F5149A183048}"/>
              </a:ext>
            </a:extLst>
          </p:cNvPr>
          <p:cNvSpPr/>
          <p:nvPr/>
        </p:nvSpPr>
        <p:spPr>
          <a:xfrm>
            <a:off x="975632" y="1282630"/>
            <a:ext cx="9839872" cy="461665"/>
          </a:xfrm>
          <a:prstGeom prst="rect">
            <a:avLst/>
          </a:prstGeom>
        </p:spPr>
        <p:txBody>
          <a:bodyPr wrap="square">
            <a:spAutoFit/>
          </a:bodyPr>
          <a:lstStyle/>
          <a:p>
            <a:pPr algn="ctr">
              <a:defRPr/>
            </a:pPr>
            <a:r>
              <a:rPr lang="en" altLang="zh-CN" sz="2400" b="1" dirty="0">
                <a:ea typeface="Microsoft YaHei" panose="020B0503020204020204" pitchFamily="34" charset="-122"/>
                <a:cs typeface="Helvetica" panose="020B0604020202020204" pitchFamily="34" charset="0"/>
              </a:rPr>
              <a:t>Problem 1: What Data Should Be Loaded into the Column Store</a:t>
            </a:r>
            <a:endParaRPr lang="zh-CN" altLang="en-US" sz="2400" b="1" dirty="0">
              <a:ea typeface="Microsoft YaHei" panose="020B0503020204020204" pitchFamily="34" charset="-122"/>
              <a:cs typeface="Helvetica" panose="020B0604020202020204" pitchFamily="34" charset="0"/>
            </a:endParaRPr>
          </a:p>
        </p:txBody>
      </p:sp>
      <p:sp>
        <p:nvSpPr>
          <p:cNvPr id="55" name="文本框 54">
            <a:extLst>
              <a:ext uri="{FF2B5EF4-FFF2-40B4-BE49-F238E27FC236}">
                <a16:creationId xmlns:a16="http://schemas.microsoft.com/office/drawing/2014/main" id="{4D322B0E-81EA-4F4C-4293-55751233719B}"/>
              </a:ext>
            </a:extLst>
          </p:cNvPr>
          <p:cNvSpPr txBox="1"/>
          <p:nvPr/>
        </p:nvSpPr>
        <p:spPr>
          <a:xfrm>
            <a:off x="10602439" y="976009"/>
            <a:ext cx="683571" cy="1015663"/>
          </a:xfrm>
          <a:prstGeom prst="rect">
            <a:avLst/>
          </a:prstGeom>
          <a:noFill/>
        </p:spPr>
        <p:txBody>
          <a:bodyPr wrap="square" rtlCol="0">
            <a:spAutoFit/>
          </a:bodyPr>
          <a:lstStyle/>
          <a:p>
            <a:r>
              <a:rPr kumimoji="1" lang="zh-CN" altLang="en-US" sz="6000" b="1" dirty="0">
                <a:solidFill>
                  <a:srgbClr val="C00000"/>
                </a:solidFill>
              </a:rPr>
              <a:t>？</a:t>
            </a:r>
          </a:p>
        </p:txBody>
      </p:sp>
      <p:sp>
        <p:nvSpPr>
          <p:cNvPr id="91" name="矩形: 圆角 119">
            <a:extLst>
              <a:ext uri="{FF2B5EF4-FFF2-40B4-BE49-F238E27FC236}">
                <a16:creationId xmlns:a16="http://schemas.microsoft.com/office/drawing/2014/main" id="{BB610A3D-60F2-0B64-A245-BD8E2FE369E5}"/>
              </a:ext>
            </a:extLst>
          </p:cNvPr>
          <p:cNvSpPr/>
          <p:nvPr/>
        </p:nvSpPr>
        <p:spPr>
          <a:xfrm>
            <a:off x="1388175" y="3777080"/>
            <a:ext cx="1363108" cy="4241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latin typeface="Microsoft YaHei" panose="020B0503020204020204" pitchFamily="34" charset="-122"/>
                <a:ea typeface="Microsoft YaHei" panose="020B0503020204020204" pitchFamily="34" charset="-122"/>
              </a:rPr>
              <a:t>Row Format Data</a:t>
            </a:r>
            <a:endParaRPr lang="zh-CN" altLang="en-US" sz="1200" dirty="0">
              <a:latin typeface="Microsoft YaHei" panose="020B0503020204020204" pitchFamily="34" charset="-122"/>
              <a:ea typeface="Microsoft YaHei" panose="020B0503020204020204" pitchFamily="34" charset="-122"/>
            </a:endParaRPr>
          </a:p>
        </p:txBody>
      </p:sp>
      <p:pic>
        <p:nvPicPr>
          <p:cNvPr id="1026" name="Picture 2">
            <a:extLst>
              <a:ext uri="{FF2B5EF4-FFF2-40B4-BE49-F238E27FC236}">
                <a16:creationId xmlns:a16="http://schemas.microsoft.com/office/drawing/2014/main" id="{DD9090B4-795E-A210-A2E7-FFB488E17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451" y="4406415"/>
            <a:ext cx="4900984" cy="1933722"/>
          </a:xfrm>
          <a:prstGeom prst="rect">
            <a:avLst/>
          </a:prstGeom>
          <a:noFill/>
          <a:extLst>
            <a:ext uri="{909E8E84-426E-40DD-AFC4-6F175D3DCCD1}">
              <a14:hiddenFill xmlns:a14="http://schemas.microsoft.com/office/drawing/2010/main">
                <a:solidFill>
                  <a:srgbClr val="FFFFFF"/>
                </a:solidFill>
              </a14:hiddenFill>
            </a:ext>
          </a:extLst>
        </p:spPr>
      </p:pic>
      <p:sp>
        <p:nvSpPr>
          <p:cNvPr id="96" name="矩形: 圆角 119">
            <a:extLst>
              <a:ext uri="{FF2B5EF4-FFF2-40B4-BE49-F238E27FC236}">
                <a16:creationId xmlns:a16="http://schemas.microsoft.com/office/drawing/2014/main" id="{E017C27C-1AD1-A1E5-3C21-BA8DE0E24255}"/>
              </a:ext>
            </a:extLst>
          </p:cNvPr>
          <p:cNvSpPr/>
          <p:nvPr/>
        </p:nvSpPr>
        <p:spPr>
          <a:xfrm>
            <a:off x="3361465" y="3251698"/>
            <a:ext cx="1363108" cy="373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Filter</a:t>
            </a:r>
            <a:endParaRPr lang="zh-CN" altLang="en-US" sz="1400" dirty="0">
              <a:latin typeface="Microsoft YaHei" panose="020B0503020204020204" pitchFamily="34" charset="-122"/>
              <a:ea typeface="Microsoft YaHei" panose="020B0503020204020204" pitchFamily="34" charset="-122"/>
            </a:endParaRPr>
          </a:p>
        </p:txBody>
      </p:sp>
      <p:sp>
        <p:nvSpPr>
          <p:cNvPr id="97" name="矩形: 圆角 119">
            <a:extLst>
              <a:ext uri="{FF2B5EF4-FFF2-40B4-BE49-F238E27FC236}">
                <a16:creationId xmlns:a16="http://schemas.microsoft.com/office/drawing/2014/main" id="{1F09B60F-183A-CFB2-ECA4-5F0FE7C1388A}"/>
              </a:ext>
            </a:extLst>
          </p:cNvPr>
          <p:cNvSpPr/>
          <p:nvPr/>
        </p:nvSpPr>
        <p:spPr>
          <a:xfrm>
            <a:off x="3366854" y="3786870"/>
            <a:ext cx="1363108" cy="4241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latin typeface="Microsoft YaHei" panose="020B0503020204020204" pitchFamily="34" charset="-122"/>
                <a:ea typeface="Microsoft YaHei" panose="020B0503020204020204" pitchFamily="34" charset="-122"/>
              </a:rPr>
              <a:t>Column Format Data</a:t>
            </a:r>
            <a:endParaRPr lang="zh-CN" altLang="en-US" sz="1200" dirty="0">
              <a:latin typeface="Microsoft YaHei" panose="020B0503020204020204" pitchFamily="34" charset="-122"/>
              <a:ea typeface="Microsoft YaHei" panose="020B0503020204020204" pitchFamily="34" charset="-122"/>
            </a:endParaRPr>
          </a:p>
        </p:txBody>
      </p:sp>
      <p:cxnSp>
        <p:nvCxnSpPr>
          <p:cNvPr id="98" name="直接箭头连接符 122">
            <a:extLst>
              <a:ext uri="{FF2B5EF4-FFF2-40B4-BE49-F238E27FC236}">
                <a16:creationId xmlns:a16="http://schemas.microsoft.com/office/drawing/2014/main" id="{9872B5C4-842B-FDC4-37B6-8C568FCAE83E}"/>
              </a:ext>
            </a:extLst>
          </p:cNvPr>
          <p:cNvCxnSpPr>
            <a:cxnSpLocks/>
            <a:stCxn id="21" idx="2"/>
            <a:endCxn id="91" idx="0"/>
          </p:cNvCxnSpPr>
          <p:nvPr/>
        </p:nvCxnSpPr>
        <p:spPr>
          <a:xfrm>
            <a:off x="2069728" y="3611216"/>
            <a:ext cx="1" cy="1658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22">
            <a:extLst>
              <a:ext uri="{FF2B5EF4-FFF2-40B4-BE49-F238E27FC236}">
                <a16:creationId xmlns:a16="http://schemas.microsoft.com/office/drawing/2014/main" id="{3B845139-72D1-9F1D-38E7-AD618694F374}"/>
              </a:ext>
            </a:extLst>
          </p:cNvPr>
          <p:cNvCxnSpPr>
            <a:cxnSpLocks/>
            <a:stCxn id="96" idx="2"/>
            <a:endCxn id="97" idx="0"/>
          </p:cNvCxnSpPr>
          <p:nvPr/>
        </p:nvCxnSpPr>
        <p:spPr>
          <a:xfrm>
            <a:off x="4043019" y="3625050"/>
            <a:ext cx="5389" cy="161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6" name="图片 105">
            <a:extLst>
              <a:ext uri="{FF2B5EF4-FFF2-40B4-BE49-F238E27FC236}">
                <a16:creationId xmlns:a16="http://schemas.microsoft.com/office/drawing/2014/main" id="{AE0D060C-B43B-21B9-89F8-5F4B7CFC43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880787" y="4278346"/>
            <a:ext cx="377883" cy="377883"/>
          </a:xfrm>
          <a:prstGeom prst="rect">
            <a:avLst/>
          </a:prstGeom>
        </p:spPr>
      </p:pic>
      <p:pic>
        <p:nvPicPr>
          <p:cNvPr id="107" name="图片 106">
            <a:extLst>
              <a:ext uri="{FF2B5EF4-FFF2-40B4-BE49-F238E27FC236}">
                <a16:creationId xmlns:a16="http://schemas.microsoft.com/office/drawing/2014/main" id="{073ECB7F-0393-3CE1-ACBF-8100507EB4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3854078" y="4287540"/>
            <a:ext cx="377883" cy="377883"/>
          </a:xfrm>
          <a:prstGeom prst="rect">
            <a:avLst/>
          </a:prstGeom>
        </p:spPr>
      </p:pic>
      <p:sp>
        <p:nvSpPr>
          <p:cNvPr id="108" name="文本框 107">
            <a:extLst>
              <a:ext uri="{FF2B5EF4-FFF2-40B4-BE49-F238E27FC236}">
                <a16:creationId xmlns:a16="http://schemas.microsoft.com/office/drawing/2014/main" id="{900C5428-F473-65AC-2D0E-41A00BC726A5}"/>
              </a:ext>
            </a:extLst>
          </p:cNvPr>
          <p:cNvSpPr txBox="1"/>
          <p:nvPr/>
        </p:nvSpPr>
        <p:spPr>
          <a:xfrm>
            <a:off x="1564583" y="2861319"/>
            <a:ext cx="1106393"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Seq Scan</a:t>
            </a:r>
            <a:endParaRPr kumimoji="1" lang="zh-CN" altLang="en-US" sz="1600" b="1" dirty="0">
              <a:latin typeface="Microsoft YaHei" panose="020B0503020204020204" pitchFamily="34" charset="-122"/>
              <a:ea typeface="Microsoft YaHei" panose="020B0503020204020204" pitchFamily="34" charset="-122"/>
            </a:endParaRPr>
          </a:p>
        </p:txBody>
      </p:sp>
      <p:sp>
        <p:nvSpPr>
          <p:cNvPr id="109" name="文本框 108">
            <a:extLst>
              <a:ext uri="{FF2B5EF4-FFF2-40B4-BE49-F238E27FC236}">
                <a16:creationId xmlns:a16="http://schemas.microsoft.com/office/drawing/2014/main" id="{68A39E50-E633-968C-CB07-2B15662068BD}"/>
              </a:ext>
            </a:extLst>
          </p:cNvPr>
          <p:cNvSpPr txBox="1"/>
          <p:nvPr/>
        </p:nvSpPr>
        <p:spPr>
          <a:xfrm>
            <a:off x="3280261" y="2847001"/>
            <a:ext cx="1527982"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Column Scan</a:t>
            </a:r>
            <a:endParaRPr kumimoji="1" lang="zh-CN" altLang="en-US" sz="1600" b="1" dirty="0">
              <a:latin typeface="Microsoft YaHei" panose="020B0503020204020204" pitchFamily="34" charset="-122"/>
              <a:ea typeface="Microsoft YaHei" panose="020B0503020204020204" pitchFamily="34" charset="-122"/>
            </a:endParaRPr>
          </a:p>
        </p:txBody>
      </p:sp>
      <p:sp>
        <p:nvSpPr>
          <p:cNvPr id="114" name="文本框 113">
            <a:extLst>
              <a:ext uri="{FF2B5EF4-FFF2-40B4-BE49-F238E27FC236}">
                <a16:creationId xmlns:a16="http://schemas.microsoft.com/office/drawing/2014/main" id="{C45BE036-D47A-4AD4-1553-F79406AFD273}"/>
              </a:ext>
            </a:extLst>
          </p:cNvPr>
          <p:cNvSpPr txBox="1"/>
          <p:nvPr/>
        </p:nvSpPr>
        <p:spPr>
          <a:xfrm>
            <a:off x="4809189" y="3013118"/>
            <a:ext cx="1048846" cy="769441"/>
          </a:xfrm>
          <a:prstGeom prst="rect">
            <a:avLst/>
          </a:prstGeom>
          <a:noFill/>
        </p:spPr>
        <p:txBody>
          <a:bodyPr wrap="square" rtlCol="0">
            <a:spAutoFit/>
          </a:bodyPr>
          <a:lstStyle/>
          <a:p>
            <a:r>
              <a:rPr kumimoji="1" lang="en-US" altLang="zh-CN" sz="4400" dirty="0"/>
              <a:t>🐰</a:t>
            </a:r>
            <a:endParaRPr kumimoji="1" lang="zh-CN" altLang="en-US" sz="4400" dirty="0"/>
          </a:p>
        </p:txBody>
      </p:sp>
      <p:sp>
        <p:nvSpPr>
          <p:cNvPr id="115" name="文本框 114">
            <a:extLst>
              <a:ext uri="{FF2B5EF4-FFF2-40B4-BE49-F238E27FC236}">
                <a16:creationId xmlns:a16="http://schemas.microsoft.com/office/drawing/2014/main" id="{09C9212B-943F-2E9E-3BD3-252DFCA89FF1}"/>
              </a:ext>
            </a:extLst>
          </p:cNvPr>
          <p:cNvSpPr txBox="1"/>
          <p:nvPr/>
        </p:nvSpPr>
        <p:spPr>
          <a:xfrm>
            <a:off x="428625" y="2930523"/>
            <a:ext cx="1390611" cy="769441"/>
          </a:xfrm>
          <a:prstGeom prst="rect">
            <a:avLst/>
          </a:prstGeom>
          <a:noFill/>
        </p:spPr>
        <p:txBody>
          <a:bodyPr wrap="square" rtlCol="0">
            <a:spAutoFit/>
          </a:bodyPr>
          <a:lstStyle/>
          <a:p>
            <a:r>
              <a:rPr kumimoji="1" lang="en-US" altLang="zh-CN" sz="4400" dirty="0"/>
              <a:t>🐢</a:t>
            </a:r>
            <a:endParaRPr kumimoji="1" lang="zh-CN" altLang="en-US" sz="4400" dirty="0"/>
          </a:p>
        </p:txBody>
      </p:sp>
      <p:sp>
        <p:nvSpPr>
          <p:cNvPr id="116" name="文本框 115">
            <a:extLst>
              <a:ext uri="{FF2B5EF4-FFF2-40B4-BE49-F238E27FC236}">
                <a16:creationId xmlns:a16="http://schemas.microsoft.com/office/drawing/2014/main" id="{9D46999A-C02D-6985-2F53-4C8B72957D39}"/>
              </a:ext>
            </a:extLst>
          </p:cNvPr>
          <p:cNvSpPr txBox="1"/>
          <p:nvPr/>
        </p:nvSpPr>
        <p:spPr>
          <a:xfrm>
            <a:off x="4925446" y="3646779"/>
            <a:ext cx="659155" cy="369332"/>
          </a:xfrm>
          <a:prstGeom prst="rect">
            <a:avLst/>
          </a:prstGeom>
          <a:noFill/>
        </p:spPr>
        <p:txBody>
          <a:bodyPr wrap="none" rtlCol="0">
            <a:spAutoFit/>
          </a:bodyPr>
          <a:lstStyle/>
          <a:p>
            <a:r>
              <a:rPr kumimoji="1" lang="en-US" altLang="zh-CN" b="1" dirty="0">
                <a:solidFill>
                  <a:srgbClr val="00B050"/>
                </a:solidFill>
              </a:rPr>
              <a:t>Fast</a:t>
            </a:r>
            <a:endParaRPr kumimoji="1" lang="zh-CN" altLang="en-US" b="1" dirty="0">
              <a:solidFill>
                <a:srgbClr val="00B050"/>
              </a:solidFill>
            </a:endParaRPr>
          </a:p>
        </p:txBody>
      </p:sp>
      <p:sp>
        <p:nvSpPr>
          <p:cNvPr id="117" name="文本框 116">
            <a:extLst>
              <a:ext uri="{FF2B5EF4-FFF2-40B4-BE49-F238E27FC236}">
                <a16:creationId xmlns:a16="http://schemas.microsoft.com/office/drawing/2014/main" id="{EEBE1207-9421-DEBC-60A6-CD84F7FF0723}"/>
              </a:ext>
            </a:extLst>
          </p:cNvPr>
          <p:cNvSpPr txBox="1"/>
          <p:nvPr/>
        </p:nvSpPr>
        <p:spPr>
          <a:xfrm>
            <a:off x="490571" y="3602204"/>
            <a:ext cx="723275" cy="369332"/>
          </a:xfrm>
          <a:prstGeom prst="rect">
            <a:avLst/>
          </a:prstGeom>
          <a:noFill/>
        </p:spPr>
        <p:txBody>
          <a:bodyPr wrap="none" rtlCol="0">
            <a:spAutoFit/>
          </a:bodyPr>
          <a:lstStyle/>
          <a:p>
            <a:r>
              <a:rPr kumimoji="1" lang="en-US" altLang="zh-CN" b="1" dirty="0">
                <a:solidFill>
                  <a:srgbClr val="C00000"/>
                </a:solidFill>
              </a:rPr>
              <a:t>Slow</a:t>
            </a:r>
            <a:endParaRPr kumimoji="1" lang="zh-CN" altLang="en-US" b="1" dirty="0">
              <a:solidFill>
                <a:srgbClr val="C00000"/>
              </a:solidFill>
            </a:endParaRPr>
          </a:p>
        </p:txBody>
      </p:sp>
      <p:sp>
        <p:nvSpPr>
          <p:cNvPr id="5" name="文本框 4">
            <a:extLst>
              <a:ext uri="{FF2B5EF4-FFF2-40B4-BE49-F238E27FC236}">
                <a16:creationId xmlns:a16="http://schemas.microsoft.com/office/drawing/2014/main" id="{606A36AA-F314-12DB-0A16-62DB3EC65C1A}"/>
              </a:ext>
            </a:extLst>
          </p:cNvPr>
          <p:cNvSpPr txBox="1"/>
          <p:nvPr/>
        </p:nvSpPr>
        <p:spPr>
          <a:xfrm>
            <a:off x="6379903" y="3639288"/>
            <a:ext cx="5507298" cy="1154675"/>
          </a:xfrm>
          <a:prstGeom prst="rect">
            <a:avLst/>
          </a:prstGeom>
          <a:noFill/>
        </p:spPr>
        <p:txBody>
          <a:bodyPr wrap="square">
            <a:spAutoFit/>
          </a:bodyPr>
          <a:lstStyle/>
          <a:p>
            <a:pPr>
              <a:lnSpc>
                <a:spcPct val="150000"/>
              </a:lnSpc>
            </a:pPr>
            <a:r>
              <a:rPr lang="zh-CN" altLang="en-US" sz="1600" dirty="0"/>
              <a:t>ALTER TABLE customer COLVIEW(companyid, name)</a:t>
            </a:r>
            <a:r>
              <a:rPr lang="en-US" altLang="zh-CN" sz="1600" dirty="0"/>
              <a:t>;</a:t>
            </a:r>
            <a:endParaRPr lang="en" altLang="zh-CN" sz="1600" dirty="0"/>
          </a:p>
          <a:p>
            <a:pPr>
              <a:lnSpc>
                <a:spcPct val="150000"/>
              </a:lnSpc>
            </a:pPr>
            <a:r>
              <a:rPr lang="en" altLang="zh-CN" sz="1600" dirty="0"/>
              <a:t>ALTER TABLE sales COLVIEW(order_id, customer_id);</a:t>
            </a:r>
          </a:p>
          <a:p>
            <a:pPr>
              <a:lnSpc>
                <a:spcPct val="150000"/>
              </a:lnSpc>
            </a:pPr>
            <a:r>
              <a:rPr lang="en" altLang="zh-CN" sz="1600" dirty="0"/>
              <a:t>ALTER TABLE product COLVIEW(</a:t>
            </a:r>
            <a:r>
              <a:rPr lang="en" altLang="zh-CN" sz="1600" dirty="0" err="1"/>
              <a:t>product_id</a:t>
            </a:r>
            <a:r>
              <a:rPr lang="en" altLang="zh-CN" sz="1600" dirty="0"/>
              <a:t>, name, price);</a:t>
            </a:r>
          </a:p>
        </p:txBody>
      </p:sp>
      <p:sp>
        <p:nvSpPr>
          <p:cNvPr id="6" name="文本框 5">
            <a:extLst>
              <a:ext uri="{FF2B5EF4-FFF2-40B4-BE49-F238E27FC236}">
                <a16:creationId xmlns:a16="http://schemas.microsoft.com/office/drawing/2014/main" id="{E8BA89C7-76DD-8A90-5E01-B38DC8995C6E}"/>
              </a:ext>
            </a:extLst>
          </p:cNvPr>
          <p:cNvSpPr txBox="1"/>
          <p:nvPr/>
        </p:nvSpPr>
        <p:spPr>
          <a:xfrm>
            <a:off x="6026361" y="3231458"/>
            <a:ext cx="5224367" cy="369332"/>
          </a:xfrm>
          <a:prstGeom prst="rect">
            <a:avLst/>
          </a:prstGeom>
          <a:noFill/>
        </p:spPr>
        <p:txBody>
          <a:bodyPr wrap="square">
            <a:spAutoFit/>
          </a:bodyPr>
          <a:lstStyle/>
          <a:p>
            <a:pPr marL="285750" indent="-285750">
              <a:buFont typeface="Wingdings" pitchFamily="2" charset="2"/>
              <a:buChar char="Ø"/>
            </a:pPr>
            <a:r>
              <a:rPr lang="en-US" altLang="zh-CN" b="1" dirty="0"/>
              <a:t>Select Columns with Instructions Manually</a:t>
            </a:r>
            <a:endParaRPr lang="zh-CN" altLang="en-US" b="1" dirty="0"/>
          </a:p>
        </p:txBody>
      </p:sp>
      <p:sp>
        <p:nvSpPr>
          <p:cNvPr id="12" name="文本框 11">
            <a:extLst>
              <a:ext uri="{FF2B5EF4-FFF2-40B4-BE49-F238E27FC236}">
                <a16:creationId xmlns:a16="http://schemas.microsoft.com/office/drawing/2014/main" id="{8A73835F-4844-D509-BE87-2FA4C05791A8}"/>
              </a:ext>
            </a:extLst>
          </p:cNvPr>
          <p:cNvSpPr txBox="1"/>
          <p:nvPr/>
        </p:nvSpPr>
        <p:spPr>
          <a:xfrm>
            <a:off x="1388174" y="2126891"/>
            <a:ext cx="1895470" cy="523220"/>
          </a:xfrm>
          <a:prstGeom prst="rect">
            <a:avLst/>
          </a:prstGeom>
          <a:noFill/>
        </p:spPr>
        <p:txBody>
          <a:bodyPr wrap="square">
            <a:spAutoFit/>
          </a:bodyPr>
          <a:lstStyle/>
          <a:p>
            <a:r>
              <a:rPr lang="en" altLang="zh-CN" sz="2800" b="1" dirty="0">
                <a:solidFill>
                  <a:srgbClr val="00B0F0"/>
                </a:solidFill>
                <a:ea typeface="Microsoft YaHei" panose="020B0503020204020204" pitchFamily="34" charset="-122"/>
                <a:cs typeface="Helvetica" panose="020B0604020202020204" pitchFamily="34" charset="0"/>
              </a:rPr>
              <a:t>OLAP</a:t>
            </a:r>
            <a:endParaRPr lang="zh-CN" altLang="en-US" sz="2800" dirty="0">
              <a:solidFill>
                <a:srgbClr val="00B0F0"/>
              </a:solidFill>
            </a:endParaRPr>
          </a:p>
        </p:txBody>
      </p:sp>
    </p:spTree>
    <p:extLst>
      <p:ext uri="{BB962C8B-B14F-4D97-AF65-F5344CB8AC3E}">
        <p14:creationId xmlns:p14="http://schemas.microsoft.com/office/powerpoint/2010/main" val="1649626224"/>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Problems – Memory Allocation</a:t>
            </a:r>
            <a:endParaRPr lang="zh-CN" altLang="en-US" sz="3600" b="1" dirty="0">
              <a:latin typeface="Arial" panose="020B0604020202020204" pitchFamily="34" charset="0"/>
              <a:cs typeface="Arial" panose="020B0604020202020204" pitchFamily="34" charset="0"/>
            </a:endParaRPr>
          </a:p>
        </p:txBody>
      </p:sp>
      <p:sp>
        <p:nvSpPr>
          <p:cNvPr id="54" name="矩形 53">
            <a:extLst>
              <a:ext uri="{FF2B5EF4-FFF2-40B4-BE49-F238E27FC236}">
                <a16:creationId xmlns:a16="http://schemas.microsoft.com/office/drawing/2014/main" id="{2080711B-C18C-2712-9918-F5149A183048}"/>
              </a:ext>
            </a:extLst>
          </p:cNvPr>
          <p:cNvSpPr/>
          <p:nvPr/>
        </p:nvSpPr>
        <p:spPr>
          <a:xfrm>
            <a:off x="564204" y="1283012"/>
            <a:ext cx="10722844" cy="461665"/>
          </a:xfrm>
          <a:prstGeom prst="rect">
            <a:avLst/>
          </a:prstGeom>
        </p:spPr>
        <p:txBody>
          <a:bodyPr wrap="square">
            <a:spAutoFit/>
          </a:bodyPr>
          <a:lstStyle/>
          <a:p>
            <a:pPr algn="ctr">
              <a:defRPr/>
            </a:pPr>
            <a:r>
              <a:rPr lang="en" altLang="zh-CN" sz="2400" b="1" dirty="0">
                <a:latin typeface="+mj-lt"/>
                <a:ea typeface="Microsoft YaHei" panose="020B0503020204020204" pitchFamily="34" charset="-122"/>
              </a:rPr>
              <a:t>Problem 2 : </a:t>
            </a:r>
            <a:r>
              <a:rPr lang="en" altLang="zh-CN" sz="2400" b="1" dirty="0">
                <a:latin typeface="+mj-lt"/>
              </a:rPr>
              <a:t>How to Allocate Memory for Row Store and Column Store</a:t>
            </a:r>
            <a:endParaRPr lang="zh-CN" altLang="en-US" sz="2400" b="1" dirty="0">
              <a:latin typeface="+mj-lt"/>
              <a:ea typeface="Microsoft YaHei" panose="020B0503020204020204" pitchFamily="34" charset="-122"/>
              <a:cs typeface="Arial" panose="020B0604020202020204" pitchFamily="34" charset="0"/>
            </a:endParaRPr>
          </a:p>
        </p:txBody>
      </p:sp>
      <p:sp>
        <p:nvSpPr>
          <p:cNvPr id="55" name="文本框 54">
            <a:extLst>
              <a:ext uri="{FF2B5EF4-FFF2-40B4-BE49-F238E27FC236}">
                <a16:creationId xmlns:a16="http://schemas.microsoft.com/office/drawing/2014/main" id="{4D322B0E-81EA-4F4C-4293-55751233719B}"/>
              </a:ext>
            </a:extLst>
          </p:cNvPr>
          <p:cNvSpPr txBox="1"/>
          <p:nvPr/>
        </p:nvSpPr>
        <p:spPr>
          <a:xfrm>
            <a:off x="10944225" y="963220"/>
            <a:ext cx="683571" cy="1015663"/>
          </a:xfrm>
          <a:prstGeom prst="rect">
            <a:avLst/>
          </a:prstGeom>
          <a:noFill/>
        </p:spPr>
        <p:txBody>
          <a:bodyPr wrap="square" rtlCol="0">
            <a:spAutoFit/>
          </a:bodyPr>
          <a:lstStyle/>
          <a:p>
            <a:r>
              <a:rPr kumimoji="1" lang="zh-CN" altLang="en-US" sz="6000" b="1" dirty="0">
                <a:solidFill>
                  <a:srgbClr val="C00000"/>
                </a:solidFill>
              </a:rPr>
              <a:t>？</a:t>
            </a:r>
          </a:p>
        </p:txBody>
      </p:sp>
      <p:pic>
        <p:nvPicPr>
          <p:cNvPr id="2054" name="Picture 6" descr="已生成图片">
            <a:extLst>
              <a:ext uri="{FF2B5EF4-FFF2-40B4-BE49-F238E27FC236}">
                <a16:creationId xmlns:a16="http://schemas.microsoft.com/office/drawing/2014/main" id="{564B1592-95FF-2294-8972-E531F33D9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08" y="2222192"/>
            <a:ext cx="2463375" cy="246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941296"/>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Problems – Memory Allocation</a:t>
            </a:r>
            <a:endParaRPr lang="zh-CN" altLang="en-US" sz="3600" b="1" dirty="0">
              <a:latin typeface="Arial" panose="020B0604020202020204" pitchFamily="34" charset="0"/>
              <a:cs typeface="Arial" panose="020B0604020202020204" pitchFamily="34" charset="0"/>
            </a:endParaRPr>
          </a:p>
        </p:txBody>
      </p:sp>
      <p:sp>
        <p:nvSpPr>
          <p:cNvPr id="54" name="矩形 53">
            <a:extLst>
              <a:ext uri="{FF2B5EF4-FFF2-40B4-BE49-F238E27FC236}">
                <a16:creationId xmlns:a16="http://schemas.microsoft.com/office/drawing/2014/main" id="{2080711B-C18C-2712-9918-F5149A183048}"/>
              </a:ext>
            </a:extLst>
          </p:cNvPr>
          <p:cNvSpPr/>
          <p:nvPr/>
        </p:nvSpPr>
        <p:spPr>
          <a:xfrm>
            <a:off x="564204" y="1283012"/>
            <a:ext cx="10722844" cy="461665"/>
          </a:xfrm>
          <a:prstGeom prst="rect">
            <a:avLst/>
          </a:prstGeom>
        </p:spPr>
        <p:txBody>
          <a:bodyPr wrap="square">
            <a:spAutoFit/>
          </a:bodyPr>
          <a:lstStyle/>
          <a:p>
            <a:pPr algn="ctr">
              <a:defRPr/>
            </a:pPr>
            <a:r>
              <a:rPr lang="en" altLang="zh-CN" sz="2400" b="1" dirty="0">
                <a:latin typeface="+mj-lt"/>
                <a:ea typeface="Microsoft YaHei" panose="020B0503020204020204" pitchFamily="34" charset="-122"/>
              </a:rPr>
              <a:t>Problem 2 : </a:t>
            </a:r>
            <a:r>
              <a:rPr lang="en" altLang="zh-CN" sz="2400" b="1" dirty="0">
                <a:latin typeface="+mj-lt"/>
              </a:rPr>
              <a:t>How to Allocate Memory for Row Store and Column Store</a:t>
            </a:r>
            <a:endParaRPr lang="zh-CN" altLang="en-US" sz="2400" b="1" dirty="0">
              <a:latin typeface="+mj-lt"/>
              <a:ea typeface="Microsoft YaHei" panose="020B0503020204020204" pitchFamily="34" charset="-122"/>
              <a:cs typeface="Arial" panose="020B0604020202020204" pitchFamily="34" charset="0"/>
            </a:endParaRPr>
          </a:p>
        </p:txBody>
      </p:sp>
      <p:sp>
        <p:nvSpPr>
          <p:cNvPr id="55" name="文本框 54">
            <a:extLst>
              <a:ext uri="{FF2B5EF4-FFF2-40B4-BE49-F238E27FC236}">
                <a16:creationId xmlns:a16="http://schemas.microsoft.com/office/drawing/2014/main" id="{4D322B0E-81EA-4F4C-4293-55751233719B}"/>
              </a:ext>
            </a:extLst>
          </p:cNvPr>
          <p:cNvSpPr txBox="1"/>
          <p:nvPr/>
        </p:nvSpPr>
        <p:spPr>
          <a:xfrm>
            <a:off x="10944225" y="963220"/>
            <a:ext cx="683571" cy="1015663"/>
          </a:xfrm>
          <a:prstGeom prst="rect">
            <a:avLst/>
          </a:prstGeom>
          <a:noFill/>
        </p:spPr>
        <p:txBody>
          <a:bodyPr wrap="square" rtlCol="0">
            <a:spAutoFit/>
          </a:bodyPr>
          <a:lstStyle/>
          <a:p>
            <a:r>
              <a:rPr kumimoji="1" lang="zh-CN" altLang="en-US" sz="6000" b="1" dirty="0">
                <a:solidFill>
                  <a:srgbClr val="C00000"/>
                </a:solidFill>
              </a:rPr>
              <a:t>？</a:t>
            </a:r>
          </a:p>
        </p:txBody>
      </p:sp>
      <p:pic>
        <p:nvPicPr>
          <p:cNvPr id="2054" name="Picture 6" descr="已生成图片">
            <a:extLst>
              <a:ext uri="{FF2B5EF4-FFF2-40B4-BE49-F238E27FC236}">
                <a16:creationId xmlns:a16="http://schemas.microsoft.com/office/drawing/2014/main" id="{564B1592-95FF-2294-8972-E531F33D9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08" y="2222192"/>
            <a:ext cx="2463375" cy="246337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标注 19">
            <a:extLst>
              <a:ext uri="{FF2B5EF4-FFF2-40B4-BE49-F238E27FC236}">
                <a16:creationId xmlns:a16="http://schemas.microsoft.com/office/drawing/2014/main" id="{EA675AAB-8864-2347-18D6-79B44F27D2BB}"/>
              </a:ext>
            </a:extLst>
          </p:cNvPr>
          <p:cNvSpPr/>
          <p:nvPr/>
        </p:nvSpPr>
        <p:spPr>
          <a:xfrm>
            <a:off x="695428" y="2743440"/>
            <a:ext cx="3519920" cy="1593273"/>
          </a:xfrm>
          <a:prstGeom prst="wedgeRoundRectCallout">
            <a:avLst>
              <a:gd name="adj1" fmla="val 66547"/>
              <a:gd name="adj2" fmla="val 12935"/>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b="1" dirty="0">
                <a:solidFill>
                  <a:schemeClr val="tx1"/>
                </a:solidFill>
                <a:latin typeface="+mj-lt"/>
                <a:ea typeface="Microsoft YaHei" panose="020B0503020204020204" pitchFamily="34" charset="-122"/>
              </a:rPr>
              <a:t>OLTP:</a:t>
            </a:r>
            <a:r>
              <a:rPr lang="en" altLang="zh-CN" dirty="0">
                <a:solidFill>
                  <a:schemeClr val="tx1"/>
                </a:solidFill>
                <a:latin typeface="+mj-lt"/>
                <a:ea typeface="Microsoft YaHei" panose="020B0503020204020204" pitchFamily="34" charset="-122"/>
              </a:rPr>
              <a:t> More memory helps cache hot data, reducing I/O and improving throughput</a:t>
            </a:r>
            <a:r>
              <a:rPr lang="en-US" altLang="zh-CN" dirty="0">
                <a:solidFill>
                  <a:schemeClr val="tx1"/>
                </a:solidFill>
                <a:latin typeface="+mj-lt"/>
                <a:ea typeface="Microsoft YaHei" panose="020B0503020204020204" pitchFamily="34" charset="-122"/>
              </a:rPr>
              <a:t>.</a:t>
            </a:r>
            <a:endParaRPr lang="en" altLang="zh-CN" dirty="0">
              <a:solidFill>
                <a:schemeClr val="tx1"/>
              </a:solidFill>
              <a:latin typeface="+mj-lt"/>
              <a:ea typeface="Microsoft YaHei" panose="020B0503020204020204" pitchFamily="34" charset="-122"/>
            </a:endParaRPr>
          </a:p>
        </p:txBody>
      </p:sp>
    </p:spTree>
    <p:extLst>
      <p:ext uri="{BB962C8B-B14F-4D97-AF65-F5344CB8AC3E}">
        <p14:creationId xmlns:p14="http://schemas.microsoft.com/office/powerpoint/2010/main" val="3519842593"/>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Problems – Memory Allocation</a:t>
            </a:r>
            <a:endParaRPr lang="zh-CN" altLang="en-US" sz="3600" b="1" dirty="0">
              <a:latin typeface="Arial" panose="020B0604020202020204" pitchFamily="34" charset="0"/>
              <a:cs typeface="Arial" panose="020B0604020202020204" pitchFamily="34" charset="0"/>
            </a:endParaRPr>
          </a:p>
        </p:txBody>
      </p:sp>
      <p:sp>
        <p:nvSpPr>
          <p:cNvPr id="54" name="矩形 53">
            <a:extLst>
              <a:ext uri="{FF2B5EF4-FFF2-40B4-BE49-F238E27FC236}">
                <a16:creationId xmlns:a16="http://schemas.microsoft.com/office/drawing/2014/main" id="{2080711B-C18C-2712-9918-F5149A183048}"/>
              </a:ext>
            </a:extLst>
          </p:cNvPr>
          <p:cNvSpPr/>
          <p:nvPr/>
        </p:nvSpPr>
        <p:spPr>
          <a:xfrm>
            <a:off x="564204" y="1283012"/>
            <a:ext cx="10722844" cy="461665"/>
          </a:xfrm>
          <a:prstGeom prst="rect">
            <a:avLst/>
          </a:prstGeom>
        </p:spPr>
        <p:txBody>
          <a:bodyPr wrap="square">
            <a:spAutoFit/>
          </a:bodyPr>
          <a:lstStyle/>
          <a:p>
            <a:pPr algn="ctr">
              <a:defRPr/>
            </a:pPr>
            <a:r>
              <a:rPr lang="en" altLang="zh-CN" sz="2400" b="1" dirty="0">
                <a:latin typeface="+mj-lt"/>
                <a:ea typeface="Microsoft YaHei" panose="020B0503020204020204" pitchFamily="34" charset="-122"/>
              </a:rPr>
              <a:t>Problem 2 : </a:t>
            </a:r>
            <a:r>
              <a:rPr lang="en" altLang="zh-CN" sz="2400" b="1" dirty="0">
                <a:latin typeface="+mj-lt"/>
              </a:rPr>
              <a:t>How to Allocate Memory for Row Store and Column Store</a:t>
            </a:r>
            <a:endParaRPr lang="zh-CN" altLang="en-US" sz="2400" b="1" dirty="0">
              <a:latin typeface="+mj-lt"/>
              <a:ea typeface="Microsoft YaHei" panose="020B0503020204020204" pitchFamily="34" charset="-122"/>
              <a:cs typeface="Arial" panose="020B0604020202020204" pitchFamily="34" charset="0"/>
            </a:endParaRPr>
          </a:p>
        </p:txBody>
      </p:sp>
      <p:sp>
        <p:nvSpPr>
          <p:cNvPr id="55" name="文本框 54">
            <a:extLst>
              <a:ext uri="{FF2B5EF4-FFF2-40B4-BE49-F238E27FC236}">
                <a16:creationId xmlns:a16="http://schemas.microsoft.com/office/drawing/2014/main" id="{4D322B0E-81EA-4F4C-4293-55751233719B}"/>
              </a:ext>
            </a:extLst>
          </p:cNvPr>
          <p:cNvSpPr txBox="1"/>
          <p:nvPr/>
        </p:nvSpPr>
        <p:spPr>
          <a:xfrm>
            <a:off x="10944225" y="963220"/>
            <a:ext cx="683571" cy="1015663"/>
          </a:xfrm>
          <a:prstGeom prst="rect">
            <a:avLst/>
          </a:prstGeom>
          <a:noFill/>
        </p:spPr>
        <p:txBody>
          <a:bodyPr wrap="square" rtlCol="0">
            <a:spAutoFit/>
          </a:bodyPr>
          <a:lstStyle/>
          <a:p>
            <a:r>
              <a:rPr kumimoji="1" lang="zh-CN" altLang="en-US" sz="6000" b="1" dirty="0">
                <a:solidFill>
                  <a:srgbClr val="C00000"/>
                </a:solidFill>
              </a:rPr>
              <a:t>？</a:t>
            </a:r>
          </a:p>
        </p:txBody>
      </p:sp>
      <p:pic>
        <p:nvPicPr>
          <p:cNvPr id="2054" name="Picture 6" descr="已生成图片">
            <a:extLst>
              <a:ext uri="{FF2B5EF4-FFF2-40B4-BE49-F238E27FC236}">
                <a16:creationId xmlns:a16="http://schemas.microsoft.com/office/drawing/2014/main" id="{564B1592-95FF-2294-8972-E531F33D9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08" y="2222192"/>
            <a:ext cx="2463375" cy="246337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标注 19">
            <a:extLst>
              <a:ext uri="{FF2B5EF4-FFF2-40B4-BE49-F238E27FC236}">
                <a16:creationId xmlns:a16="http://schemas.microsoft.com/office/drawing/2014/main" id="{EA675AAB-8864-2347-18D6-79B44F27D2BB}"/>
              </a:ext>
            </a:extLst>
          </p:cNvPr>
          <p:cNvSpPr/>
          <p:nvPr/>
        </p:nvSpPr>
        <p:spPr>
          <a:xfrm>
            <a:off x="695428" y="2743440"/>
            <a:ext cx="3519920" cy="1593273"/>
          </a:xfrm>
          <a:prstGeom prst="wedgeRoundRectCallout">
            <a:avLst>
              <a:gd name="adj1" fmla="val 66547"/>
              <a:gd name="adj2" fmla="val 12935"/>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b="1" dirty="0">
                <a:solidFill>
                  <a:schemeClr val="tx1"/>
                </a:solidFill>
                <a:latin typeface="+mj-lt"/>
                <a:ea typeface="Microsoft YaHei" panose="020B0503020204020204" pitchFamily="34" charset="-122"/>
              </a:rPr>
              <a:t>OLTP:</a:t>
            </a:r>
            <a:r>
              <a:rPr lang="en" altLang="zh-CN" dirty="0">
                <a:solidFill>
                  <a:schemeClr val="tx1"/>
                </a:solidFill>
                <a:latin typeface="+mj-lt"/>
                <a:ea typeface="Microsoft YaHei" panose="020B0503020204020204" pitchFamily="34" charset="-122"/>
              </a:rPr>
              <a:t> More memory helps cache hot data, reducing I/O and improving throughput</a:t>
            </a:r>
            <a:r>
              <a:rPr lang="en-US" altLang="zh-CN" dirty="0">
                <a:solidFill>
                  <a:schemeClr val="tx1"/>
                </a:solidFill>
                <a:latin typeface="+mj-lt"/>
                <a:ea typeface="Microsoft YaHei" panose="020B0503020204020204" pitchFamily="34" charset="-122"/>
              </a:rPr>
              <a:t>.</a:t>
            </a:r>
            <a:endParaRPr lang="en" altLang="zh-CN" dirty="0">
              <a:solidFill>
                <a:schemeClr val="tx1"/>
              </a:solidFill>
              <a:latin typeface="+mj-lt"/>
              <a:ea typeface="Microsoft YaHei" panose="020B0503020204020204" pitchFamily="34" charset="-122"/>
            </a:endParaRPr>
          </a:p>
        </p:txBody>
      </p:sp>
      <p:sp>
        <p:nvSpPr>
          <p:cNvPr id="22" name="圆角矩形标注 21">
            <a:extLst>
              <a:ext uri="{FF2B5EF4-FFF2-40B4-BE49-F238E27FC236}">
                <a16:creationId xmlns:a16="http://schemas.microsoft.com/office/drawing/2014/main" id="{B97BF0BF-CCBD-228C-CDF8-D90E12E63ADB}"/>
              </a:ext>
            </a:extLst>
          </p:cNvPr>
          <p:cNvSpPr/>
          <p:nvPr/>
        </p:nvSpPr>
        <p:spPr>
          <a:xfrm>
            <a:off x="8168028" y="2743440"/>
            <a:ext cx="2962427" cy="1593273"/>
          </a:xfrm>
          <a:prstGeom prst="wedgeRoundRectCallout">
            <a:avLst>
              <a:gd name="adj1" fmla="val -66491"/>
              <a:gd name="adj2" fmla="val 11195"/>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b="1" dirty="0">
                <a:solidFill>
                  <a:schemeClr val="tx1"/>
                </a:solidFill>
                <a:latin typeface="+mj-lt"/>
                <a:ea typeface="Microsoft YaHei" panose="020B0503020204020204" pitchFamily="34" charset="-122"/>
              </a:rPr>
              <a:t>OLAP:</a:t>
            </a:r>
            <a:r>
              <a:rPr lang="en" altLang="zh-CN" dirty="0">
                <a:solidFill>
                  <a:schemeClr val="tx1"/>
                </a:solidFill>
                <a:latin typeface="+mj-lt"/>
                <a:ea typeface="Microsoft YaHei" panose="020B0503020204020204" pitchFamily="34" charset="-122"/>
              </a:rPr>
              <a:t> </a:t>
            </a:r>
            <a:r>
              <a:rPr lang="en" altLang="zh-CN" dirty="0">
                <a:solidFill>
                  <a:schemeClr val="tx1"/>
                </a:solidFill>
              </a:rPr>
              <a:t>More memory allows more columns to be cached, reducing I/O from the row store.</a:t>
            </a:r>
            <a:endParaRPr lang="en" altLang="zh-CN" dirty="0">
              <a:solidFill>
                <a:schemeClr val="tx1"/>
              </a:solidFill>
              <a:latin typeface="+mj-lt"/>
              <a:ea typeface="Microsoft YaHei" panose="020B0503020204020204" pitchFamily="34" charset="-122"/>
            </a:endParaRPr>
          </a:p>
        </p:txBody>
      </p:sp>
    </p:spTree>
    <p:extLst>
      <p:ext uri="{BB962C8B-B14F-4D97-AF65-F5344CB8AC3E}">
        <p14:creationId xmlns:p14="http://schemas.microsoft.com/office/powerpoint/2010/main" val="712609661"/>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Problems – Memory Allocation</a:t>
            </a:r>
            <a:endParaRPr lang="zh-CN" altLang="en-US" sz="3600" b="1" dirty="0">
              <a:latin typeface="Arial" panose="020B0604020202020204" pitchFamily="34" charset="0"/>
              <a:cs typeface="Arial" panose="020B0604020202020204" pitchFamily="34" charset="0"/>
            </a:endParaRPr>
          </a:p>
        </p:txBody>
      </p:sp>
      <p:sp>
        <p:nvSpPr>
          <p:cNvPr id="54" name="矩形 53">
            <a:extLst>
              <a:ext uri="{FF2B5EF4-FFF2-40B4-BE49-F238E27FC236}">
                <a16:creationId xmlns:a16="http://schemas.microsoft.com/office/drawing/2014/main" id="{2080711B-C18C-2712-9918-F5149A183048}"/>
              </a:ext>
            </a:extLst>
          </p:cNvPr>
          <p:cNvSpPr/>
          <p:nvPr/>
        </p:nvSpPr>
        <p:spPr>
          <a:xfrm>
            <a:off x="564204" y="1283012"/>
            <a:ext cx="10722844" cy="461665"/>
          </a:xfrm>
          <a:prstGeom prst="rect">
            <a:avLst/>
          </a:prstGeom>
        </p:spPr>
        <p:txBody>
          <a:bodyPr wrap="square">
            <a:spAutoFit/>
          </a:bodyPr>
          <a:lstStyle/>
          <a:p>
            <a:pPr algn="ctr">
              <a:defRPr/>
            </a:pPr>
            <a:r>
              <a:rPr lang="en" altLang="zh-CN" sz="2400" b="1" dirty="0">
                <a:latin typeface="+mj-lt"/>
                <a:ea typeface="Microsoft YaHei" panose="020B0503020204020204" pitchFamily="34" charset="-122"/>
              </a:rPr>
              <a:t>Problem 2 : </a:t>
            </a:r>
            <a:r>
              <a:rPr lang="en" altLang="zh-CN" sz="2400" b="1" dirty="0">
                <a:latin typeface="+mj-lt"/>
              </a:rPr>
              <a:t>How to Allocate Memory for Row Store and Column Store</a:t>
            </a:r>
            <a:endParaRPr lang="zh-CN" altLang="en-US" sz="2400" b="1" dirty="0">
              <a:latin typeface="+mj-lt"/>
              <a:ea typeface="Microsoft YaHei" panose="020B0503020204020204" pitchFamily="34" charset="-122"/>
              <a:cs typeface="Arial" panose="020B0604020202020204" pitchFamily="34" charset="0"/>
            </a:endParaRPr>
          </a:p>
        </p:txBody>
      </p:sp>
      <p:sp>
        <p:nvSpPr>
          <p:cNvPr id="55" name="文本框 54">
            <a:extLst>
              <a:ext uri="{FF2B5EF4-FFF2-40B4-BE49-F238E27FC236}">
                <a16:creationId xmlns:a16="http://schemas.microsoft.com/office/drawing/2014/main" id="{4D322B0E-81EA-4F4C-4293-55751233719B}"/>
              </a:ext>
            </a:extLst>
          </p:cNvPr>
          <p:cNvSpPr txBox="1"/>
          <p:nvPr/>
        </p:nvSpPr>
        <p:spPr>
          <a:xfrm>
            <a:off x="10944225" y="963220"/>
            <a:ext cx="683571" cy="1015663"/>
          </a:xfrm>
          <a:prstGeom prst="rect">
            <a:avLst/>
          </a:prstGeom>
          <a:noFill/>
        </p:spPr>
        <p:txBody>
          <a:bodyPr wrap="square" rtlCol="0">
            <a:spAutoFit/>
          </a:bodyPr>
          <a:lstStyle/>
          <a:p>
            <a:r>
              <a:rPr kumimoji="1" lang="zh-CN" altLang="en-US" sz="6000" b="1" dirty="0">
                <a:solidFill>
                  <a:srgbClr val="C00000"/>
                </a:solidFill>
              </a:rPr>
              <a:t>？</a:t>
            </a:r>
          </a:p>
        </p:txBody>
      </p:sp>
      <p:sp>
        <p:nvSpPr>
          <p:cNvPr id="10" name="文本框 9">
            <a:extLst>
              <a:ext uri="{FF2B5EF4-FFF2-40B4-BE49-F238E27FC236}">
                <a16:creationId xmlns:a16="http://schemas.microsoft.com/office/drawing/2014/main" id="{28D38AD5-B5FB-A59E-B533-1DF10C3010E0}"/>
              </a:ext>
            </a:extLst>
          </p:cNvPr>
          <p:cNvSpPr txBox="1"/>
          <p:nvPr/>
        </p:nvSpPr>
        <p:spPr>
          <a:xfrm>
            <a:off x="7571551" y="5226091"/>
            <a:ext cx="1192955" cy="872034"/>
          </a:xfrm>
          <a:prstGeom prst="rect">
            <a:avLst/>
          </a:prstGeom>
          <a:noFill/>
        </p:spPr>
        <p:txBody>
          <a:bodyPr wrap="none" rtlCol="0">
            <a:spAutoFit/>
          </a:bodyPr>
          <a:lstStyle/>
          <a:p>
            <a:pPr>
              <a:lnSpc>
                <a:spcPct val="150000"/>
              </a:lnSpc>
            </a:pPr>
            <a:r>
              <a:rPr kumimoji="1" lang="en-US" altLang="zh-CN" dirty="0"/>
              <a:t>       </a:t>
            </a:r>
            <a:r>
              <a:rPr lang="en-US" altLang="zh-CN" sz="1600" dirty="0"/>
              <a:t>20G ?</a:t>
            </a:r>
          </a:p>
          <a:p>
            <a:pPr>
              <a:lnSpc>
                <a:spcPct val="150000"/>
              </a:lnSpc>
            </a:pPr>
            <a:r>
              <a:rPr lang="en-US" altLang="zh-CN" sz="1600" b="1" dirty="0">
                <a:solidFill>
                  <a:srgbClr val="C00000"/>
                </a:solidFill>
              </a:rPr>
              <a:t>Or   </a:t>
            </a:r>
            <a:r>
              <a:rPr lang="en-US" altLang="zh-CN" sz="1600" dirty="0"/>
              <a:t>80G </a:t>
            </a:r>
            <a:r>
              <a:rPr kumimoji="1" lang="en-US" altLang="zh-CN" dirty="0"/>
              <a:t>?</a:t>
            </a:r>
            <a:endParaRPr kumimoji="1" lang="zh-CN" altLang="en-US" dirty="0"/>
          </a:p>
        </p:txBody>
      </p:sp>
      <p:pic>
        <p:nvPicPr>
          <p:cNvPr id="2054" name="Picture 6" descr="已生成图片">
            <a:extLst>
              <a:ext uri="{FF2B5EF4-FFF2-40B4-BE49-F238E27FC236}">
                <a16:creationId xmlns:a16="http://schemas.microsoft.com/office/drawing/2014/main" id="{564B1592-95FF-2294-8972-E531F33D9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08" y="2222192"/>
            <a:ext cx="2463375" cy="246337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标注 19">
            <a:extLst>
              <a:ext uri="{FF2B5EF4-FFF2-40B4-BE49-F238E27FC236}">
                <a16:creationId xmlns:a16="http://schemas.microsoft.com/office/drawing/2014/main" id="{EA675AAB-8864-2347-18D6-79B44F27D2BB}"/>
              </a:ext>
            </a:extLst>
          </p:cNvPr>
          <p:cNvSpPr/>
          <p:nvPr/>
        </p:nvSpPr>
        <p:spPr>
          <a:xfrm>
            <a:off x="695428" y="2743440"/>
            <a:ext cx="3519920" cy="1593273"/>
          </a:xfrm>
          <a:prstGeom prst="wedgeRoundRectCallout">
            <a:avLst>
              <a:gd name="adj1" fmla="val 66547"/>
              <a:gd name="adj2" fmla="val 12935"/>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b="1" dirty="0">
                <a:solidFill>
                  <a:schemeClr val="tx1"/>
                </a:solidFill>
                <a:latin typeface="+mj-lt"/>
                <a:ea typeface="Microsoft YaHei" panose="020B0503020204020204" pitchFamily="34" charset="-122"/>
              </a:rPr>
              <a:t>OLTP:</a:t>
            </a:r>
            <a:r>
              <a:rPr lang="en" altLang="zh-CN" dirty="0">
                <a:solidFill>
                  <a:schemeClr val="tx1"/>
                </a:solidFill>
                <a:latin typeface="+mj-lt"/>
                <a:ea typeface="Microsoft YaHei" panose="020B0503020204020204" pitchFamily="34" charset="-122"/>
              </a:rPr>
              <a:t> More memory helps cache hot data, reducing I/O and improving throughput</a:t>
            </a:r>
            <a:r>
              <a:rPr lang="en-US" altLang="zh-CN" dirty="0">
                <a:solidFill>
                  <a:schemeClr val="tx1"/>
                </a:solidFill>
                <a:latin typeface="+mj-lt"/>
                <a:ea typeface="Microsoft YaHei" panose="020B0503020204020204" pitchFamily="34" charset="-122"/>
              </a:rPr>
              <a:t>.</a:t>
            </a:r>
            <a:endParaRPr lang="en" altLang="zh-CN" dirty="0">
              <a:solidFill>
                <a:schemeClr val="tx1"/>
              </a:solidFill>
              <a:latin typeface="+mj-lt"/>
              <a:ea typeface="Microsoft YaHei" panose="020B0503020204020204" pitchFamily="34" charset="-122"/>
            </a:endParaRPr>
          </a:p>
        </p:txBody>
      </p:sp>
      <p:sp>
        <p:nvSpPr>
          <p:cNvPr id="22" name="圆角矩形标注 21">
            <a:extLst>
              <a:ext uri="{FF2B5EF4-FFF2-40B4-BE49-F238E27FC236}">
                <a16:creationId xmlns:a16="http://schemas.microsoft.com/office/drawing/2014/main" id="{B97BF0BF-CCBD-228C-CDF8-D90E12E63ADB}"/>
              </a:ext>
            </a:extLst>
          </p:cNvPr>
          <p:cNvSpPr/>
          <p:nvPr/>
        </p:nvSpPr>
        <p:spPr>
          <a:xfrm>
            <a:off x="8168028" y="2743440"/>
            <a:ext cx="2962427" cy="1593273"/>
          </a:xfrm>
          <a:prstGeom prst="wedgeRoundRectCallout">
            <a:avLst>
              <a:gd name="adj1" fmla="val -66491"/>
              <a:gd name="adj2" fmla="val 11195"/>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b="1" dirty="0">
                <a:solidFill>
                  <a:schemeClr val="tx1"/>
                </a:solidFill>
                <a:latin typeface="+mj-lt"/>
                <a:ea typeface="Microsoft YaHei" panose="020B0503020204020204" pitchFamily="34" charset="-122"/>
              </a:rPr>
              <a:t>OLAP:</a:t>
            </a:r>
            <a:r>
              <a:rPr lang="en" altLang="zh-CN" dirty="0">
                <a:solidFill>
                  <a:schemeClr val="tx1"/>
                </a:solidFill>
                <a:latin typeface="+mj-lt"/>
                <a:ea typeface="Microsoft YaHei" panose="020B0503020204020204" pitchFamily="34" charset="-122"/>
              </a:rPr>
              <a:t> </a:t>
            </a:r>
            <a:r>
              <a:rPr lang="en" altLang="zh-CN" dirty="0">
                <a:solidFill>
                  <a:schemeClr val="tx1"/>
                </a:solidFill>
              </a:rPr>
              <a:t>More memory allows more columns to be cached, reducing I/O from the row store.</a:t>
            </a:r>
            <a:endParaRPr lang="en" altLang="zh-CN" dirty="0">
              <a:solidFill>
                <a:schemeClr val="tx1"/>
              </a:solidFill>
              <a:latin typeface="+mj-lt"/>
              <a:ea typeface="Microsoft YaHei" panose="020B0503020204020204" pitchFamily="34" charset="-122"/>
            </a:endParaRPr>
          </a:p>
        </p:txBody>
      </p:sp>
      <p:sp>
        <p:nvSpPr>
          <p:cNvPr id="56" name="文本框 55">
            <a:extLst>
              <a:ext uri="{FF2B5EF4-FFF2-40B4-BE49-F238E27FC236}">
                <a16:creationId xmlns:a16="http://schemas.microsoft.com/office/drawing/2014/main" id="{5CD0F6D2-C5EA-CEAB-7A48-53E8837EE2EB}"/>
              </a:ext>
            </a:extLst>
          </p:cNvPr>
          <p:cNvSpPr txBox="1"/>
          <p:nvPr/>
        </p:nvSpPr>
        <p:spPr>
          <a:xfrm>
            <a:off x="3061580" y="5009457"/>
            <a:ext cx="6345499" cy="369332"/>
          </a:xfrm>
          <a:prstGeom prst="rect">
            <a:avLst/>
          </a:prstGeom>
          <a:noFill/>
        </p:spPr>
        <p:txBody>
          <a:bodyPr wrap="square">
            <a:spAutoFit/>
          </a:bodyPr>
          <a:lstStyle/>
          <a:p>
            <a:pPr marL="285750" indent="-285750">
              <a:buFont typeface="Wingdings" pitchFamily="2" charset="2"/>
              <a:buChar char="Ø"/>
            </a:pPr>
            <a:r>
              <a:rPr lang="en-US" altLang="zh-CN" b="1" dirty="0"/>
              <a:t>Memory Allocation through Database Configuration</a:t>
            </a:r>
            <a:endParaRPr lang="zh-CN" altLang="en-US" b="1" dirty="0"/>
          </a:p>
        </p:txBody>
      </p:sp>
      <p:sp>
        <p:nvSpPr>
          <p:cNvPr id="58" name="文本框 57">
            <a:extLst>
              <a:ext uri="{FF2B5EF4-FFF2-40B4-BE49-F238E27FC236}">
                <a16:creationId xmlns:a16="http://schemas.microsoft.com/office/drawing/2014/main" id="{F898EE2E-CA9F-E707-33D4-C28F1F736B0D}"/>
              </a:ext>
            </a:extLst>
          </p:cNvPr>
          <p:cNvSpPr txBox="1"/>
          <p:nvPr/>
        </p:nvSpPr>
        <p:spPr>
          <a:xfrm>
            <a:off x="3652594" y="5266190"/>
            <a:ext cx="4243701" cy="785343"/>
          </a:xfrm>
          <a:prstGeom prst="rect">
            <a:avLst/>
          </a:prstGeom>
          <a:noFill/>
        </p:spPr>
        <p:txBody>
          <a:bodyPr wrap="square">
            <a:spAutoFit/>
          </a:bodyPr>
          <a:lstStyle/>
          <a:p>
            <a:pPr>
              <a:lnSpc>
                <a:spcPct val="150000"/>
              </a:lnSpc>
            </a:pPr>
            <a:r>
              <a:rPr lang="en" altLang="zh-CN" sz="1600" dirty="0"/>
              <a:t>SET ROW_STORE_BUFFER = 80G</a:t>
            </a:r>
          </a:p>
          <a:p>
            <a:pPr>
              <a:lnSpc>
                <a:spcPct val="150000"/>
              </a:lnSpc>
            </a:pPr>
            <a:r>
              <a:rPr lang="en" altLang="zh-CN" sz="1600" dirty="0"/>
              <a:t>SET COLUMN_STORE_BUFFER = 20G;</a:t>
            </a:r>
          </a:p>
        </p:txBody>
      </p:sp>
    </p:spTree>
    <p:extLst>
      <p:ext uri="{BB962C8B-B14F-4D97-AF65-F5344CB8AC3E}">
        <p14:creationId xmlns:p14="http://schemas.microsoft.com/office/powerpoint/2010/main" val="174810384"/>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Issues</a:t>
            </a:r>
            <a:r>
              <a:rPr lang="en" altLang="zh-CN" sz="3600" b="1" dirty="0"/>
              <a:t> of Current Approaches</a:t>
            </a:r>
            <a:endParaRPr lang="zh-CN" altLang="en-US" sz="3600" b="1" dirty="0"/>
          </a:p>
        </p:txBody>
      </p:sp>
      <p:pic>
        <p:nvPicPr>
          <p:cNvPr id="8" name="图片 7">
            <a:extLst>
              <a:ext uri="{FF2B5EF4-FFF2-40B4-BE49-F238E27FC236}">
                <a16:creationId xmlns:a16="http://schemas.microsoft.com/office/drawing/2014/main" id="{BC6AB12F-9A61-5AB3-814E-AEE05E73F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194" y="2277285"/>
            <a:ext cx="2951771" cy="2951771"/>
          </a:xfrm>
          <a:prstGeom prst="rect">
            <a:avLst/>
          </a:prstGeom>
        </p:spPr>
      </p:pic>
      <p:sp>
        <p:nvSpPr>
          <p:cNvPr id="60" name="文本框 59">
            <a:extLst>
              <a:ext uri="{FF2B5EF4-FFF2-40B4-BE49-F238E27FC236}">
                <a16:creationId xmlns:a16="http://schemas.microsoft.com/office/drawing/2014/main" id="{F2E02E93-CAD0-34B1-62E5-48A894D22B38}"/>
              </a:ext>
            </a:extLst>
          </p:cNvPr>
          <p:cNvSpPr txBox="1"/>
          <p:nvPr/>
        </p:nvSpPr>
        <p:spPr>
          <a:xfrm>
            <a:off x="2073894" y="1608855"/>
            <a:ext cx="6407954" cy="1815882"/>
          </a:xfrm>
          <a:prstGeom prst="rect">
            <a:avLst/>
          </a:prstGeom>
          <a:noFill/>
        </p:spPr>
        <p:txBody>
          <a:bodyPr wrap="square">
            <a:spAutoFit/>
          </a:bodyPr>
          <a:lstStyle/>
          <a:p>
            <a:r>
              <a:rPr lang="en" altLang="zh-CN" sz="2400" b="1" dirty="0">
                <a:solidFill>
                  <a:srgbClr val="C00000"/>
                </a:solidFill>
              </a:rPr>
              <a:t>Issue 1: Experience-based</a:t>
            </a:r>
            <a:r>
              <a:rPr lang="en-US" altLang="zh-CN" sz="2400" b="1" dirty="0">
                <a:solidFill>
                  <a:srgbClr val="C00000"/>
                </a:solidFill>
              </a:rPr>
              <a:t>, Suboptimal</a:t>
            </a:r>
          </a:p>
          <a:p>
            <a:pPr marL="342900" indent="-342900">
              <a:buFont typeface="Wingdings" pitchFamily="2" charset="2"/>
              <a:buChar char="Ø"/>
            </a:pPr>
            <a:r>
              <a:rPr lang="en" altLang="zh-CN" sz="2000" dirty="0"/>
              <a:t>Manual memory allocation may</a:t>
            </a:r>
            <a:r>
              <a:rPr lang="zh-CN" altLang="en-US" sz="2000" dirty="0"/>
              <a:t> </a:t>
            </a:r>
            <a:r>
              <a:rPr lang="en" altLang="zh-CN" sz="2000" dirty="0"/>
              <a:t>result in memory utilization dropping below 50% at certain times.</a:t>
            </a:r>
          </a:p>
          <a:p>
            <a:pPr marL="342900" indent="-342900">
              <a:buFont typeface="Wingdings" pitchFamily="2" charset="2"/>
              <a:buChar char="Ø"/>
            </a:pPr>
            <a:endParaRPr lang="en" altLang="zh-CN" sz="2400" dirty="0">
              <a:solidFill>
                <a:srgbClr val="C00000"/>
              </a:solidFill>
            </a:endParaRPr>
          </a:p>
          <a:p>
            <a:endParaRPr lang="en" altLang="zh-CN" sz="2400" dirty="0">
              <a:solidFill>
                <a:srgbClr val="C00000"/>
              </a:solidFill>
            </a:endParaRPr>
          </a:p>
        </p:txBody>
      </p:sp>
      <p:pic>
        <p:nvPicPr>
          <p:cNvPr id="64" name="图片 63">
            <a:extLst>
              <a:ext uri="{FF2B5EF4-FFF2-40B4-BE49-F238E27FC236}">
                <a16:creationId xmlns:a16="http://schemas.microsoft.com/office/drawing/2014/main" id="{61E3215D-8BAF-92B1-0302-2C69B8EDF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51" y="1342733"/>
            <a:ext cx="1363243" cy="1363243"/>
          </a:xfrm>
          <a:prstGeom prst="rect">
            <a:avLst/>
          </a:prstGeom>
        </p:spPr>
      </p:pic>
    </p:spTree>
    <p:extLst>
      <p:ext uri="{BB962C8B-B14F-4D97-AF65-F5344CB8AC3E}">
        <p14:creationId xmlns:p14="http://schemas.microsoft.com/office/powerpoint/2010/main" val="4228883306"/>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Issues</a:t>
            </a:r>
            <a:r>
              <a:rPr lang="en" altLang="zh-CN" sz="3600" b="1" dirty="0"/>
              <a:t> of Current Approaches</a:t>
            </a:r>
            <a:endParaRPr lang="zh-CN" altLang="en-US" sz="3600" b="1" dirty="0"/>
          </a:p>
        </p:txBody>
      </p:sp>
      <p:pic>
        <p:nvPicPr>
          <p:cNvPr id="8" name="图片 7">
            <a:extLst>
              <a:ext uri="{FF2B5EF4-FFF2-40B4-BE49-F238E27FC236}">
                <a16:creationId xmlns:a16="http://schemas.microsoft.com/office/drawing/2014/main" id="{BC6AB12F-9A61-5AB3-814E-AEE05E73F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194" y="2277285"/>
            <a:ext cx="2951771" cy="2951771"/>
          </a:xfrm>
          <a:prstGeom prst="rect">
            <a:avLst/>
          </a:prstGeom>
        </p:spPr>
      </p:pic>
      <p:sp>
        <p:nvSpPr>
          <p:cNvPr id="60" name="文本框 59">
            <a:extLst>
              <a:ext uri="{FF2B5EF4-FFF2-40B4-BE49-F238E27FC236}">
                <a16:creationId xmlns:a16="http://schemas.microsoft.com/office/drawing/2014/main" id="{F2E02E93-CAD0-34B1-62E5-48A894D22B38}"/>
              </a:ext>
            </a:extLst>
          </p:cNvPr>
          <p:cNvSpPr txBox="1"/>
          <p:nvPr/>
        </p:nvSpPr>
        <p:spPr>
          <a:xfrm>
            <a:off x="2073894" y="1608855"/>
            <a:ext cx="6407954" cy="2800767"/>
          </a:xfrm>
          <a:prstGeom prst="rect">
            <a:avLst/>
          </a:prstGeom>
          <a:noFill/>
        </p:spPr>
        <p:txBody>
          <a:bodyPr wrap="square">
            <a:spAutoFit/>
          </a:bodyPr>
          <a:lstStyle/>
          <a:p>
            <a:r>
              <a:rPr lang="en" altLang="zh-CN" sz="2400" b="1" dirty="0">
                <a:solidFill>
                  <a:srgbClr val="C00000"/>
                </a:solidFill>
              </a:rPr>
              <a:t>Issue 1: Experience-based</a:t>
            </a:r>
            <a:r>
              <a:rPr lang="en-US" altLang="zh-CN" sz="2400" b="1" dirty="0">
                <a:solidFill>
                  <a:srgbClr val="C00000"/>
                </a:solidFill>
              </a:rPr>
              <a:t>, Suboptimal</a:t>
            </a:r>
          </a:p>
          <a:p>
            <a:pPr marL="342900" indent="-342900">
              <a:buFont typeface="Wingdings" pitchFamily="2" charset="2"/>
              <a:buChar char="Ø"/>
            </a:pPr>
            <a:r>
              <a:rPr lang="en" altLang="zh-CN" sz="2000" dirty="0"/>
              <a:t>Manual memory allocation may</a:t>
            </a:r>
            <a:r>
              <a:rPr lang="zh-CN" altLang="en-US" sz="2000" dirty="0"/>
              <a:t> </a:t>
            </a:r>
            <a:r>
              <a:rPr lang="en" altLang="zh-CN" sz="2000" dirty="0"/>
              <a:t>result in memory utilization dropping below 50% at certain times.</a:t>
            </a:r>
          </a:p>
          <a:p>
            <a:pPr marL="342900" indent="-342900">
              <a:buFont typeface="Wingdings" pitchFamily="2" charset="2"/>
              <a:buChar char="Ø"/>
            </a:pPr>
            <a:endParaRPr lang="en" altLang="zh-CN" sz="2400" dirty="0">
              <a:solidFill>
                <a:srgbClr val="C00000"/>
              </a:solidFill>
            </a:endParaRPr>
          </a:p>
          <a:p>
            <a:r>
              <a:rPr lang="en" altLang="zh-CN" sz="2400" b="1" dirty="0">
                <a:solidFill>
                  <a:srgbClr val="C00000"/>
                </a:solidFill>
              </a:rPr>
              <a:t>Issue 2: Costly, Time-consuming</a:t>
            </a:r>
          </a:p>
          <a:p>
            <a:pPr marL="342900" indent="-342900">
              <a:buFont typeface="Wingdings" pitchFamily="2" charset="2"/>
              <a:buChar char="Ø"/>
            </a:pPr>
            <a:r>
              <a:rPr lang="zh-CN" altLang="en-US" sz="2000" dirty="0">
                <a:latin typeface="Arial" panose="020B0604020202020204" pitchFamily="34" charset="0"/>
                <a:cs typeface="Arial" panose="020B0604020202020204" pitchFamily="34" charset="0"/>
              </a:rPr>
              <a:t>DBA tuning for database column selection usually takes several hours </a:t>
            </a:r>
            <a:r>
              <a:rPr lang="en-US" altLang="zh-CN" sz="2000" dirty="0">
                <a:latin typeface="Arial" panose="020B0604020202020204" pitchFamily="34" charset="0"/>
                <a:cs typeface="Arial" panose="020B0604020202020204" pitchFamily="34" charset="0"/>
              </a:rPr>
              <a:t>or even days</a:t>
            </a:r>
            <a:r>
              <a:rPr lang="zh-CN" altLang="en-US" sz="2000" dirty="0">
                <a:latin typeface="Arial" panose="020B0604020202020204" pitchFamily="34" charset="0"/>
                <a:cs typeface="Arial" panose="020B0604020202020204" pitchFamily="34" charset="0"/>
              </a:rPr>
              <a:t>.</a:t>
            </a:r>
          </a:p>
          <a:p>
            <a:endParaRPr lang="en" altLang="zh-CN" sz="2400" dirty="0">
              <a:solidFill>
                <a:srgbClr val="C00000"/>
              </a:solidFill>
            </a:endParaRPr>
          </a:p>
        </p:txBody>
      </p:sp>
      <p:pic>
        <p:nvPicPr>
          <p:cNvPr id="64" name="图片 63">
            <a:extLst>
              <a:ext uri="{FF2B5EF4-FFF2-40B4-BE49-F238E27FC236}">
                <a16:creationId xmlns:a16="http://schemas.microsoft.com/office/drawing/2014/main" id="{61E3215D-8BAF-92B1-0302-2C69B8EDF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51" y="1342733"/>
            <a:ext cx="1363243" cy="1363243"/>
          </a:xfrm>
          <a:prstGeom prst="rect">
            <a:avLst/>
          </a:prstGeom>
        </p:spPr>
      </p:pic>
    </p:spTree>
    <p:extLst>
      <p:ext uri="{BB962C8B-B14F-4D97-AF65-F5344CB8AC3E}">
        <p14:creationId xmlns:p14="http://schemas.microsoft.com/office/powerpoint/2010/main" val="4161969062"/>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Issues</a:t>
            </a:r>
            <a:r>
              <a:rPr lang="en" altLang="zh-CN" sz="3600" b="1" dirty="0"/>
              <a:t> of Current Approaches</a:t>
            </a:r>
            <a:endParaRPr lang="zh-CN" altLang="en-US" sz="3600" b="1" dirty="0"/>
          </a:p>
        </p:txBody>
      </p:sp>
      <p:pic>
        <p:nvPicPr>
          <p:cNvPr id="8" name="图片 7">
            <a:extLst>
              <a:ext uri="{FF2B5EF4-FFF2-40B4-BE49-F238E27FC236}">
                <a16:creationId xmlns:a16="http://schemas.microsoft.com/office/drawing/2014/main" id="{BC6AB12F-9A61-5AB3-814E-AEE05E73F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194" y="2277285"/>
            <a:ext cx="2951771" cy="2951771"/>
          </a:xfrm>
          <a:prstGeom prst="rect">
            <a:avLst/>
          </a:prstGeom>
        </p:spPr>
      </p:pic>
      <p:sp>
        <p:nvSpPr>
          <p:cNvPr id="60" name="文本框 59">
            <a:extLst>
              <a:ext uri="{FF2B5EF4-FFF2-40B4-BE49-F238E27FC236}">
                <a16:creationId xmlns:a16="http://schemas.microsoft.com/office/drawing/2014/main" id="{F2E02E93-CAD0-34B1-62E5-48A894D22B38}"/>
              </a:ext>
            </a:extLst>
          </p:cNvPr>
          <p:cNvSpPr txBox="1"/>
          <p:nvPr/>
        </p:nvSpPr>
        <p:spPr>
          <a:xfrm>
            <a:off x="2073894" y="1608855"/>
            <a:ext cx="6407954" cy="2800767"/>
          </a:xfrm>
          <a:prstGeom prst="rect">
            <a:avLst/>
          </a:prstGeom>
          <a:noFill/>
        </p:spPr>
        <p:txBody>
          <a:bodyPr wrap="square">
            <a:spAutoFit/>
          </a:bodyPr>
          <a:lstStyle/>
          <a:p>
            <a:r>
              <a:rPr lang="en" altLang="zh-CN" sz="2400" b="1" dirty="0">
                <a:solidFill>
                  <a:srgbClr val="C00000"/>
                </a:solidFill>
              </a:rPr>
              <a:t>Issue 1: Experience-based</a:t>
            </a:r>
            <a:r>
              <a:rPr lang="en-US" altLang="zh-CN" sz="2400" b="1" dirty="0">
                <a:solidFill>
                  <a:srgbClr val="C00000"/>
                </a:solidFill>
              </a:rPr>
              <a:t>, Suboptimal</a:t>
            </a:r>
          </a:p>
          <a:p>
            <a:pPr marL="342900" indent="-342900">
              <a:buFont typeface="Wingdings" pitchFamily="2" charset="2"/>
              <a:buChar char="Ø"/>
            </a:pPr>
            <a:r>
              <a:rPr lang="en" altLang="zh-CN" sz="2000" dirty="0"/>
              <a:t>Manual memory allocation may</a:t>
            </a:r>
            <a:r>
              <a:rPr lang="zh-CN" altLang="en-US" sz="2000" dirty="0"/>
              <a:t> </a:t>
            </a:r>
            <a:r>
              <a:rPr lang="en" altLang="zh-CN" sz="2000" dirty="0"/>
              <a:t>result in memory utilization dropping below 50% at certain times.</a:t>
            </a:r>
          </a:p>
          <a:p>
            <a:pPr marL="342900" indent="-342900">
              <a:buFont typeface="Wingdings" pitchFamily="2" charset="2"/>
              <a:buChar char="Ø"/>
            </a:pPr>
            <a:endParaRPr lang="en" altLang="zh-CN" sz="2400" dirty="0">
              <a:solidFill>
                <a:srgbClr val="C00000"/>
              </a:solidFill>
            </a:endParaRPr>
          </a:p>
          <a:p>
            <a:r>
              <a:rPr lang="en" altLang="zh-CN" sz="2400" b="1" dirty="0">
                <a:solidFill>
                  <a:srgbClr val="C00000"/>
                </a:solidFill>
              </a:rPr>
              <a:t>Issue 2: Costly, Time-consuming</a:t>
            </a:r>
          </a:p>
          <a:p>
            <a:pPr marL="342900" indent="-342900">
              <a:buFont typeface="Wingdings" pitchFamily="2" charset="2"/>
              <a:buChar char="Ø"/>
            </a:pPr>
            <a:r>
              <a:rPr lang="zh-CN" altLang="en-US" sz="2000" dirty="0">
                <a:latin typeface="Arial" panose="020B0604020202020204" pitchFamily="34" charset="0"/>
                <a:cs typeface="Arial" panose="020B0604020202020204" pitchFamily="34" charset="0"/>
              </a:rPr>
              <a:t>DBA tuning for database column selection usually takes several hours </a:t>
            </a:r>
            <a:r>
              <a:rPr lang="en-US" altLang="zh-CN" sz="2000" dirty="0">
                <a:latin typeface="Arial" panose="020B0604020202020204" pitchFamily="34" charset="0"/>
                <a:cs typeface="Arial" panose="020B0604020202020204" pitchFamily="34" charset="0"/>
              </a:rPr>
              <a:t>or even days</a:t>
            </a:r>
            <a:r>
              <a:rPr lang="zh-CN" altLang="en-US" sz="2000" dirty="0">
                <a:latin typeface="Arial" panose="020B0604020202020204" pitchFamily="34" charset="0"/>
                <a:cs typeface="Arial" panose="020B0604020202020204" pitchFamily="34" charset="0"/>
              </a:rPr>
              <a:t>.</a:t>
            </a:r>
          </a:p>
          <a:p>
            <a:endParaRPr lang="en" altLang="zh-CN" sz="2400" dirty="0">
              <a:solidFill>
                <a:srgbClr val="C00000"/>
              </a:solidFill>
            </a:endParaRPr>
          </a:p>
        </p:txBody>
      </p:sp>
      <p:pic>
        <p:nvPicPr>
          <p:cNvPr id="64" name="图片 63">
            <a:extLst>
              <a:ext uri="{FF2B5EF4-FFF2-40B4-BE49-F238E27FC236}">
                <a16:creationId xmlns:a16="http://schemas.microsoft.com/office/drawing/2014/main" id="{61E3215D-8BAF-92B1-0302-2C69B8EDF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51" y="1342733"/>
            <a:ext cx="1363243" cy="1363243"/>
          </a:xfrm>
          <a:prstGeom prst="rect">
            <a:avLst/>
          </a:prstGeom>
        </p:spPr>
      </p:pic>
      <p:sp>
        <p:nvSpPr>
          <p:cNvPr id="4" name="文本框 3">
            <a:extLst>
              <a:ext uri="{FF2B5EF4-FFF2-40B4-BE49-F238E27FC236}">
                <a16:creationId xmlns:a16="http://schemas.microsoft.com/office/drawing/2014/main" id="{CF311B1F-7409-80CD-A7B9-E86CBE6E552F}"/>
              </a:ext>
            </a:extLst>
          </p:cNvPr>
          <p:cNvSpPr txBox="1"/>
          <p:nvPr/>
        </p:nvSpPr>
        <p:spPr>
          <a:xfrm>
            <a:off x="1584091" y="4766988"/>
            <a:ext cx="4591431" cy="707886"/>
          </a:xfrm>
          <a:prstGeom prst="rect">
            <a:avLst/>
          </a:prstGeom>
          <a:noFill/>
        </p:spPr>
        <p:txBody>
          <a:bodyPr wrap="square">
            <a:spAutoFit/>
          </a:bodyPr>
          <a:lstStyle>
            <a:defPPr>
              <a:defRPr lang="zh-CN"/>
            </a:defPPr>
            <a:lvl1pPr marL="285750" indent="-285750">
              <a:lnSpc>
                <a:spcPct val="150000"/>
              </a:lnSpc>
              <a:buFont typeface="Wingdings" pitchFamily="2" charset="2"/>
              <a:buChar char="Ø"/>
              <a:defRPr b="1"/>
            </a:lvl1pPr>
          </a:lstStyle>
          <a:p>
            <a:pPr marL="914400" lvl="1" indent="-457200">
              <a:buFont typeface="Wingdings" panose="05000000000000000000" pitchFamily="2" charset="2"/>
              <a:buChar char="n"/>
            </a:pPr>
            <a:r>
              <a:rPr lang="en" altLang="zh-CN" sz="2000" dirty="0"/>
              <a:t>Large Problem Search Space</a:t>
            </a:r>
          </a:p>
          <a:p>
            <a:pPr marL="914400" lvl="1" indent="-457200">
              <a:buFont typeface="Wingdings" panose="05000000000000000000" pitchFamily="2" charset="2"/>
              <a:buChar char="n"/>
            </a:pPr>
            <a:r>
              <a:rPr lang="en" altLang="zh-CN" sz="2000" dirty="0"/>
              <a:t>Highly Coupled Components</a:t>
            </a:r>
            <a:endParaRPr lang="zh-CN" altLang="en-US" sz="2000" dirty="0"/>
          </a:p>
        </p:txBody>
      </p:sp>
      <p:sp>
        <p:nvSpPr>
          <p:cNvPr id="5" name="文本框 4">
            <a:extLst>
              <a:ext uri="{FF2B5EF4-FFF2-40B4-BE49-F238E27FC236}">
                <a16:creationId xmlns:a16="http://schemas.microsoft.com/office/drawing/2014/main" id="{28D69495-D216-967F-8F59-BF1E012ECA67}"/>
              </a:ext>
            </a:extLst>
          </p:cNvPr>
          <p:cNvSpPr txBox="1"/>
          <p:nvPr/>
        </p:nvSpPr>
        <p:spPr>
          <a:xfrm>
            <a:off x="2005464" y="4409622"/>
            <a:ext cx="2304922" cy="400110"/>
          </a:xfrm>
          <a:prstGeom prst="rect">
            <a:avLst/>
          </a:prstGeom>
          <a:noFill/>
        </p:spPr>
        <p:txBody>
          <a:bodyPr wrap="square">
            <a:spAutoFit/>
          </a:bodyPr>
          <a:lstStyle/>
          <a:p>
            <a:r>
              <a:rPr lang="en" altLang="zh-CN" sz="2000" b="1" dirty="0"/>
              <a:t>Challenges</a:t>
            </a:r>
            <a:endParaRPr lang="zh-CN" altLang="en-US" sz="2000" b="1" dirty="0"/>
          </a:p>
        </p:txBody>
      </p:sp>
    </p:spTree>
    <p:extLst>
      <p:ext uri="{BB962C8B-B14F-4D97-AF65-F5344CB8AC3E}">
        <p14:creationId xmlns:p14="http://schemas.microsoft.com/office/powerpoint/2010/main" val="2192709718"/>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Issues</a:t>
            </a:r>
            <a:r>
              <a:rPr lang="en" altLang="zh-CN" sz="3600" b="1" dirty="0"/>
              <a:t> of Current Approaches</a:t>
            </a:r>
            <a:endParaRPr lang="zh-CN" altLang="en-US" sz="36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5C83003-0B25-139C-CA6F-A188A86D0B5E}"/>
              </a:ext>
            </a:extLst>
          </p:cNvPr>
          <p:cNvSpPr txBox="1"/>
          <p:nvPr/>
        </p:nvSpPr>
        <p:spPr>
          <a:xfrm>
            <a:off x="678767" y="1156534"/>
            <a:ext cx="10617590" cy="2435923"/>
          </a:xfrm>
          <a:prstGeom prst="rect">
            <a:avLst/>
          </a:prstGeom>
          <a:noFill/>
        </p:spPr>
        <p:txBody>
          <a:bodyPr wrap="square">
            <a:spAutoFit/>
          </a:bodyPr>
          <a:lstStyle/>
          <a:p>
            <a:pPr>
              <a:lnSpc>
                <a:spcPct val="150000"/>
              </a:lnSpc>
            </a:pPr>
            <a:r>
              <a:rPr lang="en" altLang="zh-CN" sz="2400" b="1" dirty="0">
                <a:solidFill>
                  <a:srgbClr val="C00000"/>
                </a:solidFill>
              </a:rPr>
              <a:t>Issue 3: Failing to </a:t>
            </a:r>
            <a:r>
              <a:rPr lang="en-US" altLang="zh-CN" sz="2400" b="1" dirty="0">
                <a:solidFill>
                  <a:srgbClr val="C00000"/>
                </a:solidFill>
              </a:rPr>
              <a:t>Exploit</a:t>
            </a:r>
            <a:r>
              <a:rPr lang="en" altLang="zh-CN" sz="2400" b="1" dirty="0">
                <a:solidFill>
                  <a:srgbClr val="C00000"/>
                </a:solidFill>
              </a:rPr>
              <a:t> Optimization Opportunities</a:t>
            </a:r>
            <a:endParaRPr lang="en" altLang="zh-CN" sz="2400" dirty="0">
              <a:solidFill>
                <a:srgbClr val="C00000"/>
              </a:solidFill>
            </a:endParaRPr>
          </a:p>
          <a:p>
            <a:pPr marL="285750" indent="-285750">
              <a:lnSpc>
                <a:spcPct val="150000"/>
              </a:lnSpc>
              <a:buFont typeface="Wingdings" pitchFamily="2" charset="2"/>
              <a:buChar char="Ø"/>
            </a:pPr>
            <a:r>
              <a:rPr lang="en" altLang="zh-CN" sz="2000" dirty="0"/>
              <a:t>Real workloads show a clear </a:t>
            </a:r>
            <a:r>
              <a:rPr lang="en" altLang="zh-CN" sz="2000" b="1" dirty="0"/>
              <a:t>tidal pattern</a:t>
            </a:r>
            <a:r>
              <a:rPr lang="en" altLang="zh-CN" sz="2000" dirty="0"/>
              <a:t>:</a:t>
            </a:r>
          </a:p>
          <a:p>
            <a:pPr marL="742950" lvl="1" indent="-285750">
              <a:lnSpc>
                <a:spcPct val="150000"/>
              </a:lnSpc>
              <a:buFont typeface="Wingdings" pitchFamily="2" charset="2"/>
              <a:buChar char="Ø"/>
            </a:pPr>
            <a:r>
              <a:rPr lang="en" altLang="zh-CN" sz="2000" dirty="0"/>
              <a:t>Daytime → OLTP Dominates (transactions, risk checks)</a:t>
            </a:r>
          </a:p>
          <a:p>
            <a:pPr marL="742950" lvl="1" indent="-285750">
              <a:lnSpc>
                <a:spcPct val="150000"/>
              </a:lnSpc>
              <a:buFont typeface="Wingdings" pitchFamily="2" charset="2"/>
              <a:buChar char="Ø"/>
            </a:pPr>
            <a:r>
              <a:rPr lang="en" altLang="zh-CN" sz="2000" dirty="0"/>
              <a:t>Nighttime → OLAP Dominates (batch jobs, reports)</a:t>
            </a:r>
          </a:p>
          <a:p>
            <a:pPr>
              <a:lnSpc>
                <a:spcPct val="150000"/>
              </a:lnSpc>
              <a:buFont typeface="Arial" panose="020B0604020202020204" pitchFamily="34" charset="0"/>
              <a:buChar char="•"/>
            </a:pPr>
            <a:endParaRPr lang="en" altLang="zh-CN" sz="2000" dirty="0"/>
          </a:p>
        </p:txBody>
      </p:sp>
    </p:spTree>
    <p:extLst>
      <p:ext uri="{BB962C8B-B14F-4D97-AF65-F5344CB8AC3E}">
        <p14:creationId xmlns:p14="http://schemas.microsoft.com/office/powerpoint/2010/main" val="3242759073"/>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Issues</a:t>
            </a:r>
            <a:r>
              <a:rPr lang="en" altLang="zh-CN" sz="3600" b="1" dirty="0"/>
              <a:t> of Current Approaches</a:t>
            </a:r>
            <a:endParaRPr lang="zh-CN" altLang="en-US" sz="36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5C83003-0B25-139C-CA6F-A188A86D0B5E}"/>
              </a:ext>
            </a:extLst>
          </p:cNvPr>
          <p:cNvSpPr txBox="1"/>
          <p:nvPr/>
        </p:nvSpPr>
        <p:spPr>
          <a:xfrm>
            <a:off x="678767" y="1156534"/>
            <a:ext cx="10617590" cy="3359318"/>
          </a:xfrm>
          <a:prstGeom prst="rect">
            <a:avLst/>
          </a:prstGeom>
          <a:noFill/>
        </p:spPr>
        <p:txBody>
          <a:bodyPr wrap="square">
            <a:spAutoFit/>
          </a:bodyPr>
          <a:lstStyle/>
          <a:p>
            <a:pPr>
              <a:lnSpc>
                <a:spcPct val="150000"/>
              </a:lnSpc>
            </a:pPr>
            <a:r>
              <a:rPr lang="en" altLang="zh-CN" sz="2400" b="1" dirty="0">
                <a:solidFill>
                  <a:srgbClr val="C00000"/>
                </a:solidFill>
              </a:rPr>
              <a:t>Issue 3: Failing to </a:t>
            </a:r>
            <a:r>
              <a:rPr lang="en-US" altLang="zh-CN" sz="2400" b="1" dirty="0">
                <a:solidFill>
                  <a:srgbClr val="C00000"/>
                </a:solidFill>
              </a:rPr>
              <a:t>Exploit</a:t>
            </a:r>
            <a:r>
              <a:rPr lang="en" altLang="zh-CN" sz="2400" b="1" dirty="0">
                <a:solidFill>
                  <a:srgbClr val="C00000"/>
                </a:solidFill>
              </a:rPr>
              <a:t> Optimization Opportunities</a:t>
            </a:r>
            <a:endParaRPr lang="en" altLang="zh-CN" sz="2400" dirty="0">
              <a:solidFill>
                <a:srgbClr val="C00000"/>
              </a:solidFill>
            </a:endParaRPr>
          </a:p>
          <a:p>
            <a:pPr marL="285750" indent="-285750">
              <a:lnSpc>
                <a:spcPct val="150000"/>
              </a:lnSpc>
              <a:buFont typeface="Wingdings" pitchFamily="2" charset="2"/>
              <a:buChar char="Ø"/>
            </a:pPr>
            <a:r>
              <a:rPr lang="en" altLang="zh-CN" sz="2000" dirty="0"/>
              <a:t>Real workloads show a clear </a:t>
            </a:r>
            <a:r>
              <a:rPr lang="en" altLang="zh-CN" sz="2000" b="1" dirty="0"/>
              <a:t>tidal pattern</a:t>
            </a:r>
            <a:r>
              <a:rPr lang="en" altLang="zh-CN" sz="2000" dirty="0"/>
              <a:t>:</a:t>
            </a:r>
          </a:p>
          <a:p>
            <a:pPr marL="742950" lvl="1" indent="-285750">
              <a:lnSpc>
                <a:spcPct val="150000"/>
              </a:lnSpc>
              <a:buFont typeface="Wingdings" pitchFamily="2" charset="2"/>
              <a:buChar char="Ø"/>
            </a:pPr>
            <a:r>
              <a:rPr lang="en" altLang="zh-CN" sz="2000" dirty="0"/>
              <a:t>Daytime → OLTP Dominates (transactions, risk checks)</a:t>
            </a:r>
          </a:p>
          <a:p>
            <a:pPr marL="742950" lvl="1" indent="-285750">
              <a:lnSpc>
                <a:spcPct val="150000"/>
              </a:lnSpc>
              <a:buFont typeface="Wingdings" pitchFamily="2" charset="2"/>
              <a:buChar char="Ø"/>
            </a:pPr>
            <a:r>
              <a:rPr lang="en" altLang="zh-CN" sz="2000" dirty="0"/>
              <a:t>Nighttime → OLAP Dominates (batch jobs, reports)</a:t>
            </a:r>
          </a:p>
          <a:p>
            <a:pPr marL="285750" indent="-285750">
              <a:lnSpc>
                <a:spcPct val="150000"/>
              </a:lnSpc>
              <a:buFont typeface="Wingdings" pitchFamily="2" charset="2"/>
              <a:buChar char="Ø"/>
            </a:pPr>
            <a:r>
              <a:rPr lang="en" altLang="zh-CN" sz="2000" dirty="0"/>
              <a:t>Smart </a:t>
            </a:r>
            <a:r>
              <a:rPr lang="en" altLang="zh-CN" sz="2000" b="1" dirty="0"/>
              <a:t>resource rebalancing</a:t>
            </a:r>
            <a:r>
              <a:rPr lang="en" altLang="zh-CN" sz="2000" dirty="0"/>
              <a:t> can greatly boost overall utilization.</a:t>
            </a:r>
          </a:p>
          <a:p>
            <a:pPr>
              <a:lnSpc>
                <a:spcPct val="150000"/>
              </a:lnSpc>
              <a:buFont typeface="Arial" panose="020B0604020202020204" pitchFamily="34" charset="0"/>
              <a:buChar char="•"/>
            </a:pPr>
            <a:endParaRPr lang="en" altLang="zh-CN" sz="2000" dirty="0"/>
          </a:p>
          <a:p>
            <a:pPr>
              <a:lnSpc>
                <a:spcPct val="150000"/>
              </a:lnSpc>
              <a:buFont typeface="Arial" panose="020B0604020202020204" pitchFamily="34" charset="0"/>
              <a:buChar char="•"/>
            </a:pPr>
            <a:endParaRPr lang="en" altLang="zh-CN" sz="2000" dirty="0"/>
          </a:p>
        </p:txBody>
      </p:sp>
      <p:pic>
        <p:nvPicPr>
          <p:cNvPr id="7" name="图片 6">
            <a:extLst>
              <a:ext uri="{FF2B5EF4-FFF2-40B4-BE49-F238E27FC236}">
                <a16:creationId xmlns:a16="http://schemas.microsoft.com/office/drawing/2014/main" id="{834166A0-A8D4-D735-204E-B82133099CD7}"/>
              </a:ext>
            </a:extLst>
          </p:cNvPr>
          <p:cNvPicPr>
            <a:picLocks noChangeAspect="1"/>
          </p:cNvPicPr>
          <p:nvPr/>
        </p:nvPicPr>
        <p:blipFill rotWithShape="1">
          <a:blip r:embed="rId3">
            <a:extLst>
              <a:ext uri="{28A0092B-C50C-407E-A947-70E740481C1C}">
                <a14:useLocalDpi xmlns:a14="http://schemas.microsoft.com/office/drawing/2010/main" val="0"/>
              </a:ext>
            </a:extLst>
          </a:blip>
          <a:srcRect t="29611"/>
          <a:stretch/>
        </p:blipFill>
        <p:spPr>
          <a:xfrm>
            <a:off x="1705709" y="3615940"/>
            <a:ext cx="3710353" cy="2611687"/>
          </a:xfrm>
          <a:prstGeom prst="rect">
            <a:avLst/>
          </a:prstGeom>
        </p:spPr>
      </p:pic>
    </p:spTree>
    <p:extLst>
      <p:ext uri="{BB962C8B-B14F-4D97-AF65-F5344CB8AC3E}">
        <p14:creationId xmlns:p14="http://schemas.microsoft.com/office/powerpoint/2010/main" val="1222329895"/>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7560" y="-23836"/>
            <a:ext cx="10515600" cy="1325563"/>
          </a:xfrm>
        </p:spPr>
        <p:txBody>
          <a:bodyPr/>
          <a:lstStyle/>
          <a:p>
            <a:pPr algn="l"/>
            <a:r>
              <a:rPr lang="en" altLang="zh-CN" sz="3600" b="1" dirty="0"/>
              <a:t>GaussDB-HTAP System</a:t>
            </a:r>
            <a:endParaRPr lang="zh-CN" altLang="en-US" sz="3600" b="1" dirty="0"/>
          </a:p>
        </p:txBody>
      </p:sp>
      <p:sp>
        <p:nvSpPr>
          <p:cNvPr id="3" name="椭圆 2">
            <a:extLst>
              <a:ext uri="{FF2B5EF4-FFF2-40B4-BE49-F238E27FC236}">
                <a16:creationId xmlns:a16="http://schemas.microsoft.com/office/drawing/2014/main" id="{E72CD4E8-2488-5544-E2C2-304CA6F05A35}"/>
              </a:ext>
            </a:extLst>
          </p:cNvPr>
          <p:cNvSpPr/>
          <p:nvPr/>
        </p:nvSpPr>
        <p:spPr>
          <a:xfrm>
            <a:off x="574227" y="2142067"/>
            <a:ext cx="3240000" cy="3240000"/>
          </a:xfrm>
          <a:prstGeom prst="ellipse">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E35C493-837C-3BBA-FD2E-4E6BEFF9BA39}"/>
              </a:ext>
            </a:extLst>
          </p:cNvPr>
          <p:cNvSpPr/>
          <p:nvPr/>
        </p:nvSpPr>
        <p:spPr>
          <a:xfrm>
            <a:off x="2445360" y="2142067"/>
            <a:ext cx="3240000" cy="3240000"/>
          </a:xfrm>
          <a:prstGeom prst="ellipse">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40975A3-A2F6-393B-7657-A1DA930D719F}"/>
              </a:ext>
            </a:extLst>
          </p:cNvPr>
          <p:cNvSpPr txBox="1"/>
          <p:nvPr/>
        </p:nvSpPr>
        <p:spPr>
          <a:xfrm>
            <a:off x="904427" y="3469679"/>
            <a:ext cx="1388533" cy="584775"/>
          </a:xfrm>
          <a:prstGeom prst="rect">
            <a:avLst/>
          </a:prstGeom>
          <a:noFill/>
        </p:spPr>
        <p:txBody>
          <a:bodyPr wrap="square" rtlCol="0">
            <a:spAutoFit/>
          </a:bodyPr>
          <a:lstStyle/>
          <a:p>
            <a:r>
              <a:rPr lang="en-US" altLang="zh-CN" sz="3200" b="1" dirty="0">
                <a:solidFill>
                  <a:schemeClr val="bg1"/>
                </a:solidFill>
              </a:rPr>
              <a:t>OLTP</a:t>
            </a:r>
            <a:endParaRPr lang="zh-CN" altLang="en-US" sz="3200" b="1" dirty="0">
              <a:solidFill>
                <a:schemeClr val="bg1"/>
              </a:solidFill>
            </a:endParaRPr>
          </a:p>
        </p:txBody>
      </p:sp>
      <p:sp>
        <p:nvSpPr>
          <p:cNvPr id="9" name="文本框 8">
            <a:extLst>
              <a:ext uri="{FF2B5EF4-FFF2-40B4-BE49-F238E27FC236}">
                <a16:creationId xmlns:a16="http://schemas.microsoft.com/office/drawing/2014/main" id="{DF31AC34-C90C-B2F7-92B6-8ACD928FCD72}"/>
              </a:ext>
            </a:extLst>
          </p:cNvPr>
          <p:cNvSpPr txBox="1"/>
          <p:nvPr/>
        </p:nvSpPr>
        <p:spPr>
          <a:xfrm>
            <a:off x="4055527" y="3469678"/>
            <a:ext cx="1388533" cy="584775"/>
          </a:xfrm>
          <a:prstGeom prst="rect">
            <a:avLst/>
          </a:prstGeom>
          <a:noFill/>
        </p:spPr>
        <p:txBody>
          <a:bodyPr wrap="square" rtlCol="0">
            <a:spAutoFit/>
          </a:bodyPr>
          <a:lstStyle/>
          <a:p>
            <a:r>
              <a:rPr lang="en-US" altLang="zh-CN" sz="3200" b="1" dirty="0"/>
              <a:t>OLAP</a:t>
            </a:r>
            <a:endParaRPr lang="zh-CN" altLang="en-US" sz="3200" b="1" dirty="0"/>
          </a:p>
        </p:txBody>
      </p:sp>
      <p:sp>
        <p:nvSpPr>
          <p:cNvPr id="10" name="文本框 9">
            <a:extLst>
              <a:ext uri="{FF2B5EF4-FFF2-40B4-BE49-F238E27FC236}">
                <a16:creationId xmlns:a16="http://schemas.microsoft.com/office/drawing/2014/main" id="{9ECD06A4-6774-28A2-43CE-138933F86454}"/>
              </a:ext>
            </a:extLst>
          </p:cNvPr>
          <p:cNvSpPr txBox="1"/>
          <p:nvPr/>
        </p:nvSpPr>
        <p:spPr>
          <a:xfrm>
            <a:off x="2478477" y="3469677"/>
            <a:ext cx="1388533" cy="584775"/>
          </a:xfrm>
          <a:prstGeom prst="rect">
            <a:avLst/>
          </a:prstGeom>
          <a:noFill/>
        </p:spPr>
        <p:txBody>
          <a:bodyPr wrap="square" rtlCol="0">
            <a:spAutoFit/>
          </a:bodyPr>
          <a:lstStyle/>
          <a:p>
            <a:r>
              <a:rPr lang="en-US" altLang="zh-CN" sz="3200" b="1" dirty="0">
                <a:solidFill>
                  <a:schemeClr val="tx1">
                    <a:lumMod val="65000"/>
                    <a:lumOff val="35000"/>
                  </a:schemeClr>
                </a:solidFill>
              </a:rPr>
              <a:t>HTAP</a:t>
            </a:r>
            <a:endParaRPr lang="zh-CN" altLang="en-US" sz="3200" b="1"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3813463178"/>
      </p:ext>
    </p:extLst>
  </p:cSld>
  <p:clrMapOvr>
    <a:masterClrMapping/>
  </p:clrMapOvr>
  <mc:AlternateContent xmlns:mc="http://schemas.openxmlformats.org/markup-compatibility/2006" xmlns:p14="http://schemas.microsoft.com/office/powerpoint/2010/main">
    <mc:Choice Requires="p14">
      <p:transition spd="slow" p14:dur="2000" advTm="47366"/>
    </mc:Choice>
    <mc:Fallback xmlns="">
      <p:transition spd="slow" advTm="4736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竖卷形 7">
            <a:extLst>
              <a:ext uri="{FF2B5EF4-FFF2-40B4-BE49-F238E27FC236}">
                <a16:creationId xmlns:a16="http://schemas.microsoft.com/office/drawing/2014/main" id="{5B4567DA-2830-4FCB-8CBF-ED1DA4EFB943}"/>
              </a:ext>
            </a:extLst>
          </p:cNvPr>
          <p:cNvSpPr/>
          <p:nvPr/>
        </p:nvSpPr>
        <p:spPr>
          <a:xfrm>
            <a:off x="6184510" y="3896750"/>
            <a:ext cx="5477607" cy="1818783"/>
          </a:xfrm>
          <a:prstGeom prst="verticalScroll">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Issues</a:t>
            </a:r>
            <a:r>
              <a:rPr lang="en" altLang="zh-CN" sz="3600" b="1" dirty="0"/>
              <a:t> of Current Approaches</a:t>
            </a:r>
            <a:endParaRPr lang="zh-CN" altLang="en-US" sz="36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5C83003-0B25-139C-CA6F-A188A86D0B5E}"/>
              </a:ext>
            </a:extLst>
          </p:cNvPr>
          <p:cNvSpPr txBox="1"/>
          <p:nvPr/>
        </p:nvSpPr>
        <p:spPr>
          <a:xfrm>
            <a:off x="678767" y="1156534"/>
            <a:ext cx="10617590" cy="3359318"/>
          </a:xfrm>
          <a:prstGeom prst="rect">
            <a:avLst/>
          </a:prstGeom>
          <a:noFill/>
        </p:spPr>
        <p:txBody>
          <a:bodyPr wrap="square">
            <a:spAutoFit/>
          </a:bodyPr>
          <a:lstStyle/>
          <a:p>
            <a:pPr>
              <a:lnSpc>
                <a:spcPct val="150000"/>
              </a:lnSpc>
            </a:pPr>
            <a:r>
              <a:rPr lang="en" altLang="zh-CN" sz="2400" b="1" dirty="0">
                <a:solidFill>
                  <a:srgbClr val="C00000"/>
                </a:solidFill>
              </a:rPr>
              <a:t>Issue 3: Failing to </a:t>
            </a:r>
            <a:r>
              <a:rPr lang="en-US" altLang="zh-CN" sz="2400" b="1" dirty="0">
                <a:solidFill>
                  <a:srgbClr val="C00000"/>
                </a:solidFill>
              </a:rPr>
              <a:t>Exploit</a:t>
            </a:r>
            <a:r>
              <a:rPr lang="en" altLang="zh-CN" sz="2400" b="1" dirty="0">
                <a:solidFill>
                  <a:srgbClr val="C00000"/>
                </a:solidFill>
              </a:rPr>
              <a:t> Optimization Opportunities</a:t>
            </a:r>
            <a:endParaRPr lang="en" altLang="zh-CN" sz="2400" dirty="0">
              <a:solidFill>
                <a:srgbClr val="C00000"/>
              </a:solidFill>
            </a:endParaRPr>
          </a:p>
          <a:p>
            <a:pPr marL="285750" indent="-285750">
              <a:lnSpc>
                <a:spcPct val="150000"/>
              </a:lnSpc>
              <a:buFont typeface="Wingdings" pitchFamily="2" charset="2"/>
              <a:buChar char="Ø"/>
            </a:pPr>
            <a:r>
              <a:rPr lang="en" altLang="zh-CN" sz="2000" dirty="0"/>
              <a:t>Real workloads show a clear </a:t>
            </a:r>
            <a:r>
              <a:rPr lang="en" altLang="zh-CN" sz="2000" b="1" dirty="0"/>
              <a:t>tidal pattern</a:t>
            </a:r>
            <a:r>
              <a:rPr lang="en" altLang="zh-CN" sz="2000" dirty="0"/>
              <a:t>:</a:t>
            </a:r>
          </a:p>
          <a:p>
            <a:pPr marL="742950" lvl="1" indent="-285750">
              <a:lnSpc>
                <a:spcPct val="150000"/>
              </a:lnSpc>
              <a:buFont typeface="Wingdings" pitchFamily="2" charset="2"/>
              <a:buChar char="Ø"/>
            </a:pPr>
            <a:r>
              <a:rPr lang="en" altLang="zh-CN" sz="2000" dirty="0"/>
              <a:t>Daytime → OLTP Dominates (transactions, risk checks)</a:t>
            </a:r>
          </a:p>
          <a:p>
            <a:pPr marL="742950" lvl="1" indent="-285750">
              <a:lnSpc>
                <a:spcPct val="150000"/>
              </a:lnSpc>
              <a:buFont typeface="Wingdings" pitchFamily="2" charset="2"/>
              <a:buChar char="Ø"/>
            </a:pPr>
            <a:r>
              <a:rPr lang="en" altLang="zh-CN" sz="2000" dirty="0"/>
              <a:t>Nighttime → OLAP Dominates (batch jobs, reports)</a:t>
            </a:r>
          </a:p>
          <a:p>
            <a:pPr marL="285750" indent="-285750">
              <a:lnSpc>
                <a:spcPct val="150000"/>
              </a:lnSpc>
              <a:buFont typeface="Wingdings" pitchFamily="2" charset="2"/>
              <a:buChar char="Ø"/>
            </a:pPr>
            <a:r>
              <a:rPr lang="en" altLang="zh-CN" sz="2000" dirty="0"/>
              <a:t>Smart </a:t>
            </a:r>
            <a:r>
              <a:rPr lang="en" altLang="zh-CN" sz="2000" b="1" dirty="0"/>
              <a:t>resource rebalancing</a:t>
            </a:r>
            <a:r>
              <a:rPr lang="en" altLang="zh-CN" sz="2000" dirty="0"/>
              <a:t> can greatly boost overall utilization.</a:t>
            </a:r>
          </a:p>
          <a:p>
            <a:pPr>
              <a:lnSpc>
                <a:spcPct val="150000"/>
              </a:lnSpc>
              <a:buFont typeface="Arial" panose="020B0604020202020204" pitchFamily="34" charset="0"/>
              <a:buChar char="•"/>
            </a:pPr>
            <a:endParaRPr lang="en" altLang="zh-CN" sz="2000" dirty="0"/>
          </a:p>
          <a:p>
            <a:pPr>
              <a:lnSpc>
                <a:spcPct val="150000"/>
              </a:lnSpc>
              <a:buFont typeface="Arial" panose="020B0604020202020204" pitchFamily="34" charset="0"/>
              <a:buChar char="•"/>
            </a:pPr>
            <a:endParaRPr lang="en" altLang="zh-CN" sz="2000" dirty="0"/>
          </a:p>
        </p:txBody>
      </p:sp>
      <p:sp>
        <p:nvSpPr>
          <p:cNvPr id="6" name="文本框 5">
            <a:extLst>
              <a:ext uri="{FF2B5EF4-FFF2-40B4-BE49-F238E27FC236}">
                <a16:creationId xmlns:a16="http://schemas.microsoft.com/office/drawing/2014/main" id="{CD79EB58-AA35-267A-4337-86AB0D069F41}"/>
              </a:ext>
            </a:extLst>
          </p:cNvPr>
          <p:cNvSpPr txBox="1"/>
          <p:nvPr/>
        </p:nvSpPr>
        <p:spPr>
          <a:xfrm>
            <a:off x="6501620" y="4126397"/>
            <a:ext cx="4991685" cy="1420325"/>
          </a:xfrm>
          <a:prstGeom prst="rect">
            <a:avLst/>
          </a:prstGeom>
          <a:noFill/>
        </p:spPr>
        <p:txBody>
          <a:bodyPr wrap="square">
            <a:spAutoFit/>
          </a:bodyPr>
          <a:lstStyle/>
          <a:p>
            <a:pPr>
              <a:lnSpc>
                <a:spcPct val="150000"/>
              </a:lnSpc>
            </a:pPr>
            <a:r>
              <a:rPr lang="en" altLang="zh-CN" sz="2000" dirty="0"/>
              <a:t>Higher Demands on System Optimization:</a:t>
            </a:r>
          </a:p>
          <a:p>
            <a:pPr marL="285750" indent="-285750">
              <a:lnSpc>
                <a:spcPct val="150000"/>
              </a:lnSpc>
              <a:buFont typeface="Wingdings" pitchFamily="2" charset="2"/>
              <a:buChar char="Ø"/>
            </a:pPr>
            <a:r>
              <a:rPr lang="en" altLang="zh-CN" sz="2000" b="1" dirty="0"/>
              <a:t>Real-time Response</a:t>
            </a:r>
            <a:endParaRPr lang="en" altLang="zh-CN" sz="2000" dirty="0"/>
          </a:p>
          <a:p>
            <a:pPr marL="285750" indent="-285750">
              <a:lnSpc>
                <a:spcPct val="150000"/>
              </a:lnSpc>
              <a:buFont typeface="Wingdings" pitchFamily="2" charset="2"/>
              <a:buChar char="Ø"/>
            </a:pPr>
            <a:r>
              <a:rPr lang="en" altLang="zh-CN" sz="2000" b="1" dirty="0"/>
              <a:t>Adaptive Adjustment</a:t>
            </a:r>
            <a:endParaRPr lang="en" altLang="zh-CN" sz="2000" dirty="0"/>
          </a:p>
        </p:txBody>
      </p:sp>
      <p:pic>
        <p:nvPicPr>
          <p:cNvPr id="7" name="图片 6">
            <a:extLst>
              <a:ext uri="{FF2B5EF4-FFF2-40B4-BE49-F238E27FC236}">
                <a16:creationId xmlns:a16="http://schemas.microsoft.com/office/drawing/2014/main" id="{834166A0-A8D4-D735-204E-B82133099CD7}"/>
              </a:ext>
            </a:extLst>
          </p:cNvPr>
          <p:cNvPicPr>
            <a:picLocks noChangeAspect="1"/>
          </p:cNvPicPr>
          <p:nvPr/>
        </p:nvPicPr>
        <p:blipFill rotWithShape="1">
          <a:blip r:embed="rId3">
            <a:extLst>
              <a:ext uri="{28A0092B-C50C-407E-A947-70E740481C1C}">
                <a14:useLocalDpi xmlns:a14="http://schemas.microsoft.com/office/drawing/2010/main" val="0"/>
              </a:ext>
            </a:extLst>
          </a:blip>
          <a:srcRect t="29611"/>
          <a:stretch/>
        </p:blipFill>
        <p:spPr>
          <a:xfrm>
            <a:off x="1705709" y="3615940"/>
            <a:ext cx="3710353" cy="2611687"/>
          </a:xfrm>
          <a:prstGeom prst="rect">
            <a:avLst/>
          </a:prstGeom>
        </p:spPr>
      </p:pic>
    </p:spTree>
    <p:extLst>
      <p:ext uri="{BB962C8B-B14F-4D97-AF65-F5344CB8AC3E}">
        <p14:creationId xmlns:p14="http://schemas.microsoft.com/office/powerpoint/2010/main" val="2937109729"/>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E2F42-0154-E5CA-7D91-6929D2920E31}"/>
            </a:ext>
          </a:extLst>
        </p:cNvPr>
        <p:cNvGrpSpPr/>
        <p:nvPr/>
      </p:nvGrpSpPr>
      <p:grpSpPr>
        <a:xfrm>
          <a:off x="0" y="0"/>
          <a:ext cx="0" cy="0"/>
          <a:chOff x="0" y="0"/>
          <a:chExt cx="0" cy="0"/>
        </a:xfrm>
      </p:grpSpPr>
      <p:sp>
        <p:nvSpPr>
          <p:cNvPr id="8" name="竖卷形 7">
            <a:extLst>
              <a:ext uri="{FF2B5EF4-FFF2-40B4-BE49-F238E27FC236}">
                <a16:creationId xmlns:a16="http://schemas.microsoft.com/office/drawing/2014/main" id="{E0FFB3CC-D289-B1BE-6CBD-1F0BCD2BC5AA}"/>
              </a:ext>
            </a:extLst>
          </p:cNvPr>
          <p:cNvSpPr/>
          <p:nvPr/>
        </p:nvSpPr>
        <p:spPr>
          <a:xfrm>
            <a:off x="6184510" y="3896750"/>
            <a:ext cx="5477607" cy="1818783"/>
          </a:xfrm>
          <a:prstGeom prst="verticalScroll">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54E8344-AA9A-1E6F-CD5A-8FDDC4AD4B48}"/>
              </a:ext>
            </a:extLst>
          </p:cNvPr>
          <p:cNvSpPr>
            <a:spLocks noGrp="1"/>
          </p:cNvSpPr>
          <p:nvPr>
            <p:ph type="title"/>
          </p:nvPr>
        </p:nvSpPr>
        <p:spPr>
          <a:xfrm>
            <a:off x="428625" y="-28352"/>
            <a:ext cx="10515600" cy="1325563"/>
          </a:xfrm>
        </p:spPr>
        <p:txBody>
          <a:bodyPr/>
          <a:lstStyle/>
          <a:p>
            <a:pPr algn="l"/>
            <a:r>
              <a:rPr lang="en-US" altLang="zh-CN" sz="3600" b="1" dirty="0"/>
              <a:t>Issues</a:t>
            </a:r>
            <a:r>
              <a:rPr lang="en" altLang="zh-CN" sz="3600" b="1" dirty="0"/>
              <a:t> of Current Approaches</a:t>
            </a:r>
            <a:endParaRPr lang="zh-CN" altLang="en-US" sz="36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60715B6-F6D0-306A-7D8D-153763B2CED4}"/>
              </a:ext>
            </a:extLst>
          </p:cNvPr>
          <p:cNvSpPr txBox="1"/>
          <p:nvPr/>
        </p:nvSpPr>
        <p:spPr>
          <a:xfrm>
            <a:off x="678767" y="1156534"/>
            <a:ext cx="10617590" cy="3359318"/>
          </a:xfrm>
          <a:prstGeom prst="rect">
            <a:avLst/>
          </a:prstGeom>
          <a:noFill/>
        </p:spPr>
        <p:txBody>
          <a:bodyPr wrap="square">
            <a:spAutoFit/>
          </a:bodyPr>
          <a:lstStyle/>
          <a:p>
            <a:pPr>
              <a:lnSpc>
                <a:spcPct val="150000"/>
              </a:lnSpc>
            </a:pPr>
            <a:r>
              <a:rPr lang="en" altLang="zh-CN" sz="2400" b="1" dirty="0">
                <a:solidFill>
                  <a:srgbClr val="C00000"/>
                </a:solidFill>
              </a:rPr>
              <a:t>Issue 3: Failing to </a:t>
            </a:r>
            <a:r>
              <a:rPr lang="en-US" altLang="zh-CN" sz="2400" b="1" dirty="0">
                <a:solidFill>
                  <a:srgbClr val="C00000"/>
                </a:solidFill>
              </a:rPr>
              <a:t>Exploit</a:t>
            </a:r>
            <a:r>
              <a:rPr lang="en" altLang="zh-CN" sz="2400" b="1" dirty="0">
                <a:solidFill>
                  <a:srgbClr val="C00000"/>
                </a:solidFill>
              </a:rPr>
              <a:t> Optimization Opportunities</a:t>
            </a:r>
            <a:endParaRPr lang="en" altLang="zh-CN" sz="2400" dirty="0">
              <a:solidFill>
                <a:srgbClr val="C00000"/>
              </a:solidFill>
            </a:endParaRPr>
          </a:p>
          <a:p>
            <a:pPr marL="285750" indent="-285750">
              <a:lnSpc>
                <a:spcPct val="150000"/>
              </a:lnSpc>
              <a:buFont typeface="Wingdings" pitchFamily="2" charset="2"/>
              <a:buChar char="Ø"/>
            </a:pPr>
            <a:r>
              <a:rPr lang="en" altLang="zh-CN" sz="2000" dirty="0"/>
              <a:t>Real workloads show a clear </a:t>
            </a:r>
            <a:r>
              <a:rPr lang="en" altLang="zh-CN" sz="2000" b="1" dirty="0"/>
              <a:t>tidal pattern</a:t>
            </a:r>
            <a:r>
              <a:rPr lang="en" altLang="zh-CN" sz="2000" dirty="0"/>
              <a:t>:</a:t>
            </a:r>
          </a:p>
          <a:p>
            <a:pPr marL="742950" lvl="1" indent="-285750">
              <a:lnSpc>
                <a:spcPct val="150000"/>
              </a:lnSpc>
              <a:buFont typeface="Wingdings" pitchFamily="2" charset="2"/>
              <a:buChar char="Ø"/>
            </a:pPr>
            <a:r>
              <a:rPr lang="en" altLang="zh-CN" sz="2000" dirty="0"/>
              <a:t>Daytime → OLTP dominates (transactions, risk checks)</a:t>
            </a:r>
          </a:p>
          <a:p>
            <a:pPr marL="742950" lvl="1" indent="-285750">
              <a:lnSpc>
                <a:spcPct val="150000"/>
              </a:lnSpc>
              <a:buFont typeface="Wingdings" pitchFamily="2" charset="2"/>
              <a:buChar char="Ø"/>
            </a:pPr>
            <a:r>
              <a:rPr lang="en" altLang="zh-CN" sz="2000" dirty="0"/>
              <a:t>Nighttime → OLAP dominates (batch jobs, reports)</a:t>
            </a:r>
          </a:p>
          <a:p>
            <a:pPr marL="285750" indent="-285750">
              <a:lnSpc>
                <a:spcPct val="150000"/>
              </a:lnSpc>
              <a:buFont typeface="Wingdings" pitchFamily="2" charset="2"/>
              <a:buChar char="Ø"/>
            </a:pPr>
            <a:r>
              <a:rPr lang="en" altLang="zh-CN" sz="2000" dirty="0"/>
              <a:t>Smart </a:t>
            </a:r>
            <a:r>
              <a:rPr lang="en" altLang="zh-CN" sz="2000" b="1" dirty="0"/>
              <a:t>resource rebalancing</a:t>
            </a:r>
            <a:r>
              <a:rPr lang="en" altLang="zh-CN" sz="2000" dirty="0"/>
              <a:t> can greatly boost overall utilization.</a:t>
            </a:r>
          </a:p>
          <a:p>
            <a:pPr>
              <a:lnSpc>
                <a:spcPct val="150000"/>
              </a:lnSpc>
              <a:buFont typeface="Arial" panose="020B0604020202020204" pitchFamily="34" charset="0"/>
              <a:buChar char="•"/>
            </a:pPr>
            <a:endParaRPr lang="en" altLang="zh-CN" sz="2000" dirty="0"/>
          </a:p>
          <a:p>
            <a:pPr>
              <a:lnSpc>
                <a:spcPct val="150000"/>
              </a:lnSpc>
              <a:buFont typeface="Arial" panose="020B0604020202020204" pitchFamily="34" charset="0"/>
              <a:buChar char="•"/>
            </a:pPr>
            <a:endParaRPr lang="en" altLang="zh-CN" sz="2000" dirty="0"/>
          </a:p>
        </p:txBody>
      </p:sp>
      <p:sp>
        <p:nvSpPr>
          <p:cNvPr id="6" name="文本框 5">
            <a:extLst>
              <a:ext uri="{FF2B5EF4-FFF2-40B4-BE49-F238E27FC236}">
                <a16:creationId xmlns:a16="http://schemas.microsoft.com/office/drawing/2014/main" id="{287BAFA6-DF62-F859-F301-6D66BCCE1392}"/>
              </a:ext>
            </a:extLst>
          </p:cNvPr>
          <p:cNvSpPr txBox="1"/>
          <p:nvPr/>
        </p:nvSpPr>
        <p:spPr>
          <a:xfrm>
            <a:off x="6501620" y="4126397"/>
            <a:ext cx="4991685" cy="1420325"/>
          </a:xfrm>
          <a:prstGeom prst="rect">
            <a:avLst/>
          </a:prstGeom>
          <a:noFill/>
        </p:spPr>
        <p:txBody>
          <a:bodyPr wrap="square">
            <a:spAutoFit/>
          </a:bodyPr>
          <a:lstStyle/>
          <a:p>
            <a:pPr>
              <a:lnSpc>
                <a:spcPct val="150000"/>
              </a:lnSpc>
            </a:pPr>
            <a:r>
              <a:rPr lang="en" altLang="zh-CN" sz="2000" dirty="0"/>
              <a:t>Higher Demands on System Optimization:</a:t>
            </a:r>
          </a:p>
          <a:p>
            <a:pPr marL="285750" indent="-285750">
              <a:lnSpc>
                <a:spcPct val="150000"/>
              </a:lnSpc>
              <a:buFont typeface="Wingdings" pitchFamily="2" charset="2"/>
              <a:buChar char="Ø"/>
            </a:pPr>
            <a:r>
              <a:rPr lang="en" altLang="zh-CN" sz="2000" b="1" dirty="0"/>
              <a:t>Real-time Response</a:t>
            </a:r>
            <a:endParaRPr lang="en" altLang="zh-CN" sz="2000" dirty="0"/>
          </a:p>
          <a:p>
            <a:pPr marL="285750" indent="-285750">
              <a:lnSpc>
                <a:spcPct val="150000"/>
              </a:lnSpc>
              <a:buFont typeface="Wingdings" pitchFamily="2" charset="2"/>
              <a:buChar char="Ø"/>
            </a:pPr>
            <a:r>
              <a:rPr lang="en" altLang="zh-CN" sz="2000" b="1" dirty="0"/>
              <a:t>Adaptive Adjustment</a:t>
            </a:r>
            <a:endParaRPr lang="en" altLang="zh-CN" sz="2000" dirty="0"/>
          </a:p>
        </p:txBody>
      </p:sp>
      <p:pic>
        <p:nvPicPr>
          <p:cNvPr id="7" name="图片 6">
            <a:extLst>
              <a:ext uri="{FF2B5EF4-FFF2-40B4-BE49-F238E27FC236}">
                <a16:creationId xmlns:a16="http://schemas.microsoft.com/office/drawing/2014/main" id="{5566B779-47E9-0FDB-39C1-293CA24C5B13}"/>
              </a:ext>
            </a:extLst>
          </p:cNvPr>
          <p:cNvPicPr>
            <a:picLocks noChangeAspect="1"/>
          </p:cNvPicPr>
          <p:nvPr/>
        </p:nvPicPr>
        <p:blipFill rotWithShape="1">
          <a:blip r:embed="rId3">
            <a:extLst>
              <a:ext uri="{28A0092B-C50C-407E-A947-70E740481C1C}">
                <a14:useLocalDpi xmlns:a14="http://schemas.microsoft.com/office/drawing/2010/main" val="0"/>
              </a:ext>
            </a:extLst>
          </a:blip>
          <a:srcRect t="29611"/>
          <a:stretch/>
        </p:blipFill>
        <p:spPr>
          <a:xfrm>
            <a:off x="1705709" y="3615940"/>
            <a:ext cx="3710353" cy="2611687"/>
          </a:xfrm>
          <a:prstGeom prst="rect">
            <a:avLst/>
          </a:prstGeom>
        </p:spPr>
      </p:pic>
      <p:sp>
        <p:nvSpPr>
          <p:cNvPr id="3" name="矩形 2">
            <a:extLst>
              <a:ext uri="{FF2B5EF4-FFF2-40B4-BE49-F238E27FC236}">
                <a16:creationId xmlns:a16="http://schemas.microsoft.com/office/drawing/2014/main" id="{C03B9104-13C3-7E0E-2E4E-13ED295F5B3C}"/>
              </a:ext>
            </a:extLst>
          </p:cNvPr>
          <p:cNvSpPr/>
          <p:nvPr/>
        </p:nvSpPr>
        <p:spPr>
          <a:xfrm>
            <a:off x="1906304" y="2233909"/>
            <a:ext cx="8556411" cy="2840801"/>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6B5343EF-3DA3-4B9F-D01C-90BD67FF7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6159" y="3146599"/>
            <a:ext cx="938681" cy="938681"/>
          </a:xfrm>
          <a:prstGeom prst="rect">
            <a:avLst/>
          </a:prstGeom>
        </p:spPr>
      </p:pic>
      <p:sp>
        <p:nvSpPr>
          <p:cNvPr id="16" name="文本框 15">
            <a:extLst>
              <a:ext uri="{FF2B5EF4-FFF2-40B4-BE49-F238E27FC236}">
                <a16:creationId xmlns:a16="http://schemas.microsoft.com/office/drawing/2014/main" id="{8DD609A6-6484-2DD1-68E4-F668C1934C2B}"/>
              </a:ext>
            </a:extLst>
          </p:cNvPr>
          <p:cNvSpPr txBox="1"/>
          <p:nvPr/>
        </p:nvSpPr>
        <p:spPr>
          <a:xfrm>
            <a:off x="3368435" y="3261996"/>
            <a:ext cx="6550327" cy="707886"/>
          </a:xfrm>
          <a:prstGeom prst="rect">
            <a:avLst/>
          </a:prstGeom>
          <a:noFill/>
        </p:spPr>
        <p:txBody>
          <a:bodyPr wrap="square">
            <a:spAutoFit/>
          </a:bodyPr>
          <a:lstStyle/>
          <a:p>
            <a:r>
              <a:rPr lang="en" altLang="zh-CN" sz="4000" b="1" dirty="0">
                <a:latin typeface="+mj-lt"/>
              </a:rPr>
              <a:t>Autodriven HTAP System</a:t>
            </a:r>
          </a:p>
        </p:txBody>
      </p:sp>
    </p:spTree>
    <p:extLst>
      <p:ext uri="{BB962C8B-B14F-4D97-AF65-F5344CB8AC3E}">
        <p14:creationId xmlns:p14="http://schemas.microsoft.com/office/powerpoint/2010/main" val="2734646346"/>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C6C56-A686-635D-9038-B1E6D20645E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52DBA1D-48E6-E920-B5E4-E723F11EF767}"/>
              </a:ext>
            </a:extLst>
          </p:cNvPr>
          <p:cNvSpPr>
            <a:spLocks noGrp="1"/>
          </p:cNvSpPr>
          <p:nvPr>
            <p:ph type="title"/>
          </p:nvPr>
        </p:nvSpPr>
        <p:spPr>
          <a:xfrm>
            <a:off x="495300" y="-17010"/>
            <a:ext cx="10515600" cy="1325563"/>
          </a:xfrm>
        </p:spPr>
        <p:txBody>
          <a:bodyPr/>
          <a:lstStyle/>
          <a:p>
            <a:pPr algn="l"/>
            <a:r>
              <a:rPr lang="en-US" altLang="zh-CN" sz="3600" b="1" dirty="0"/>
              <a:t>Introducing T</a:t>
            </a:r>
            <a:r>
              <a:rPr lang="en-US" altLang="zh-CN" sz="3600" b="1" baseline="30000" dirty="0"/>
              <a:t>2 </a:t>
            </a:r>
            <a:r>
              <a:rPr lang="en-US" altLang="zh-CN" sz="3600" b="1" dirty="0"/>
              <a:t>(Twisted-Twin)</a:t>
            </a:r>
            <a:endParaRPr lang="zh-CN" altLang="en-US" sz="3600" b="1" baseline="30000" dirty="0"/>
          </a:p>
        </p:txBody>
      </p:sp>
      <p:pic>
        <p:nvPicPr>
          <p:cNvPr id="3" name="图片 2">
            <a:extLst>
              <a:ext uri="{FF2B5EF4-FFF2-40B4-BE49-F238E27FC236}">
                <a16:creationId xmlns:a16="http://schemas.microsoft.com/office/drawing/2014/main" id="{D3C17A75-54A9-9339-55F2-44CDF16C1C26}"/>
              </a:ext>
            </a:extLst>
          </p:cNvPr>
          <p:cNvPicPr>
            <a:picLocks noChangeAspect="1"/>
          </p:cNvPicPr>
          <p:nvPr/>
        </p:nvPicPr>
        <p:blipFill>
          <a:blip r:embed="rId3"/>
          <a:stretch>
            <a:fillRect/>
          </a:stretch>
        </p:blipFill>
        <p:spPr>
          <a:xfrm>
            <a:off x="784274" y="1505431"/>
            <a:ext cx="5311726" cy="4475052"/>
          </a:xfrm>
          <a:prstGeom prst="rect">
            <a:avLst/>
          </a:prstGeom>
        </p:spPr>
      </p:pic>
      <p:sp>
        <p:nvSpPr>
          <p:cNvPr id="5" name="文本框 4">
            <a:extLst>
              <a:ext uri="{FF2B5EF4-FFF2-40B4-BE49-F238E27FC236}">
                <a16:creationId xmlns:a16="http://schemas.microsoft.com/office/drawing/2014/main" id="{3239B23B-B5AC-B129-1E81-6DF050DEDFC5}"/>
              </a:ext>
            </a:extLst>
          </p:cNvPr>
          <p:cNvSpPr txBox="1"/>
          <p:nvPr/>
        </p:nvSpPr>
        <p:spPr>
          <a:xfrm>
            <a:off x="6429860" y="1842106"/>
            <a:ext cx="5311726" cy="1538883"/>
          </a:xfrm>
          <a:prstGeom prst="rect">
            <a:avLst/>
          </a:prstGeom>
          <a:noFill/>
        </p:spPr>
        <p:txBody>
          <a:bodyPr wrap="square">
            <a:spAutoFit/>
          </a:bodyPr>
          <a:lstStyle/>
          <a:p>
            <a:r>
              <a:rPr lang="en-US" altLang="zh-CN" sz="3600" dirty="0"/>
              <a:t>	</a:t>
            </a:r>
            <a:r>
              <a:rPr lang="en" altLang="zh-CN" sz="2400" b="1" dirty="0"/>
              <a:t>Optimization Goal</a:t>
            </a:r>
            <a:endParaRPr lang="en" altLang="zh-CN" sz="3200" b="1" dirty="0"/>
          </a:p>
          <a:p>
            <a:endParaRPr lang="en" altLang="zh-CN" dirty="0"/>
          </a:p>
          <a:p>
            <a:r>
              <a:rPr lang="en" altLang="zh-CN" sz="2000" dirty="0"/>
              <a:t>Ensure OLTP throughput as the first priority, and maximize OLAP performance on top of it.</a:t>
            </a:r>
            <a:endParaRPr lang="zh-CN" altLang="en-US" sz="2000" dirty="0"/>
          </a:p>
        </p:txBody>
      </p:sp>
    </p:spTree>
    <p:extLst>
      <p:ext uri="{BB962C8B-B14F-4D97-AF65-F5344CB8AC3E}">
        <p14:creationId xmlns:p14="http://schemas.microsoft.com/office/powerpoint/2010/main" val="2228482292"/>
      </p:ext>
    </p:extLst>
  </p:cSld>
  <p:clrMapOvr>
    <a:masterClrMapping/>
  </p:clrMapOvr>
  <mc:AlternateContent xmlns:mc="http://schemas.openxmlformats.org/markup-compatibility/2006" xmlns:p14="http://schemas.microsoft.com/office/powerpoint/2010/main">
    <mc:Choice Requires="p14">
      <p:transition spd="slow" p14:dur="2000" advTm="20500"/>
    </mc:Choice>
    <mc:Fallback xmlns="">
      <p:transition spd="slow" advTm="205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C6C56-A686-635D-9038-B1E6D20645E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52DBA1D-48E6-E920-B5E4-E723F11EF767}"/>
              </a:ext>
            </a:extLst>
          </p:cNvPr>
          <p:cNvSpPr>
            <a:spLocks noGrp="1"/>
          </p:cNvSpPr>
          <p:nvPr>
            <p:ph type="title"/>
          </p:nvPr>
        </p:nvSpPr>
        <p:spPr>
          <a:xfrm>
            <a:off x="495300" y="-17010"/>
            <a:ext cx="10515600" cy="1325563"/>
          </a:xfrm>
        </p:spPr>
        <p:txBody>
          <a:bodyPr/>
          <a:lstStyle/>
          <a:p>
            <a:pPr algn="l"/>
            <a:r>
              <a:rPr lang="en-US" altLang="zh-CN" sz="3600" b="1" dirty="0"/>
              <a:t>Introducing T</a:t>
            </a:r>
            <a:r>
              <a:rPr lang="en-US" altLang="zh-CN" sz="3600" b="1" baseline="30000" dirty="0"/>
              <a:t>2 </a:t>
            </a:r>
            <a:r>
              <a:rPr lang="en-US" altLang="zh-CN" sz="3600" b="1" dirty="0"/>
              <a:t>(Twisted-Twin)</a:t>
            </a:r>
            <a:endParaRPr lang="zh-CN" altLang="en-US" sz="3600" b="1" baseline="30000" dirty="0"/>
          </a:p>
        </p:txBody>
      </p:sp>
      <p:pic>
        <p:nvPicPr>
          <p:cNvPr id="3" name="图片 2">
            <a:extLst>
              <a:ext uri="{FF2B5EF4-FFF2-40B4-BE49-F238E27FC236}">
                <a16:creationId xmlns:a16="http://schemas.microsoft.com/office/drawing/2014/main" id="{D3C17A75-54A9-9339-55F2-44CDF16C1C26}"/>
              </a:ext>
            </a:extLst>
          </p:cNvPr>
          <p:cNvPicPr>
            <a:picLocks noChangeAspect="1"/>
          </p:cNvPicPr>
          <p:nvPr/>
        </p:nvPicPr>
        <p:blipFill>
          <a:blip r:embed="rId3"/>
          <a:stretch>
            <a:fillRect/>
          </a:stretch>
        </p:blipFill>
        <p:spPr>
          <a:xfrm>
            <a:off x="784274" y="1505431"/>
            <a:ext cx="5311726" cy="4475052"/>
          </a:xfrm>
          <a:prstGeom prst="rect">
            <a:avLst/>
          </a:prstGeom>
        </p:spPr>
      </p:pic>
      <p:sp>
        <p:nvSpPr>
          <p:cNvPr id="5" name="文本框 4">
            <a:extLst>
              <a:ext uri="{FF2B5EF4-FFF2-40B4-BE49-F238E27FC236}">
                <a16:creationId xmlns:a16="http://schemas.microsoft.com/office/drawing/2014/main" id="{3239B23B-B5AC-B129-1E81-6DF050DEDFC5}"/>
              </a:ext>
            </a:extLst>
          </p:cNvPr>
          <p:cNvSpPr txBox="1"/>
          <p:nvPr/>
        </p:nvSpPr>
        <p:spPr>
          <a:xfrm>
            <a:off x="6429860" y="1842106"/>
            <a:ext cx="5311726" cy="1538883"/>
          </a:xfrm>
          <a:prstGeom prst="rect">
            <a:avLst/>
          </a:prstGeom>
          <a:noFill/>
        </p:spPr>
        <p:txBody>
          <a:bodyPr wrap="square">
            <a:spAutoFit/>
          </a:bodyPr>
          <a:lstStyle/>
          <a:p>
            <a:r>
              <a:rPr lang="en-US" altLang="zh-CN" sz="3600" dirty="0"/>
              <a:t>	</a:t>
            </a:r>
            <a:r>
              <a:rPr lang="en" altLang="zh-CN" sz="2400" b="1" dirty="0"/>
              <a:t>Optimization Goal</a:t>
            </a:r>
            <a:endParaRPr lang="en" altLang="zh-CN" sz="3200" b="1" dirty="0"/>
          </a:p>
          <a:p>
            <a:endParaRPr lang="en" altLang="zh-CN" dirty="0"/>
          </a:p>
          <a:p>
            <a:r>
              <a:rPr lang="en" altLang="zh-CN" sz="2000" dirty="0"/>
              <a:t>Ensure OLTP throughput as the first priority, and maximize OLAP performance on top of it.</a:t>
            </a:r>
            <a:endParaRPr lang="zh-CN" altLang="en-US" sz="2000" dirty="0"/>
          </a:p>
        </p:txBody>
      </p:sp>
      <p:sp>
        <p:nvSpPr>
          <p:cNvPr id="7" name="文本框 6">
            <a:extLst>
              <a:ext uri="{FF2B5EF4-FFF2-40B4-BE49-F238E27FC236}">
                <a16:creationId xmlns:a16="http://schemas.microsoft.com/office/drawing/2014/main" id="{3D794C0B-DE69-64D1-673D-22F779A45289}"/>
              </a:ext>
            </a:extLst>
          </p:cNvPr>
          <p:cNvSpPr txBox="1"/>
          <p:nvPr/>
        </p:nvSpPr>
        <p:spPr>
          <a:xfrm>
            <a:off x="6338420" y="4461742"/>
            <a:ext cx="4911721" cy="1015663"/>
          </a:xfrm>
          <a:prstGeom prst="rect">
            <a:avLst/>
          </a:prstGeom>
          <a:noFill/>
        </p:spPr>
        <p:txBody>
          <a:bodyPr wrap="square">
            <a:spAutoFit/>
          </a:bodyPr>
          <a:lstStyle/>
          <a:p>
            <a:r>
              <a:rPr lang="en" altLang="zh-CN" sz="2000" b="1" dirty="0"/>
              <a:t>Phase 1:</a:t>
            </a:r>
            <a:r>
              <a:rPr lang="en" altLang="zh-CN" sz="2000" dirty="0"/>
              <a:t> Static </a:t>
            </a:r>
            <a:r>
              <a:rPr lang="en-US" altLang="zh-CN" sz="2000" dirty="0"/>
              <a:t>C</a:t>
            </a:r>
            <a:r>
              <a:rPr lang="en" altLang="zh-CN" sz="2000" dirty="0"/>
              <a:t>onfiguration</a:t>
            </a:r>
          </a:p>
          <a:p>
            <a:r>
              <a:rPr lang="en" altLang="zh-CN" sz="2000" b="1" dirty="0"/>
              <a:t>Phase 2:</a:t>
            </a:r>
            <a:r>
              <a:rPr lang="en" altLang="zh-CN" sz="2000" dirty="0"/>
              <a:t> Dynamic Tuning (Invokes Static Config</a:t>
            </a:r>
            <a:r>
              <a:rPr lang="en-US" altLang="zh-CN" sz="2000" dirty="0" err="1"/>
              <a:t>uration</a:t>
            </a:r>
            <a:r>
              <a:rPr lang="en" altLang="zh-CN" sz="2000" dirty="0"/>
              <a:t> When Needed)</a:t>
            </a:r>
          </a:p>
        </p:txBody>
      </p:sp>
      <p:sp>
        <p:nvSpPr>
          <p:cNvPr id="9" name="文本框 8">
            <a:extLst>
              <a:ext uri="{FF2B5EF4-FFF2-40B4-BE49-F238E27FC236}">
                <a16:creationId xmlns:a16="http://schemas.microsoft.com/office/drawing/2014/main" id="{595DAA1A-8A23-E99E-CF4F-6FC8920D5DEF}"/>
              </a:ext>
            </a:extLst>
          </p:cNvPr>
          <p:cNvSpPr txBox="1"/>
          <p:nvPr/>
        </p:nvSpPr>
        <p:spPr>
          <a:xfrm>
            <a:off x="7245075" y="3914542"/>
            <a:ext cx="3098409" cy="461665"/>
          </a:xfrm>
          <a:prstGeom prst="rect">
            <a:avLst/>
          </a:prstGeom>
          <a:noFill/>
        </p:spPr>
        <p:txBody>
          <a:bodyPr wrap="square">
            <a:spAutoFit/>
          </a:bodyPr>
          <a:lstStyle/>
          <a:p>
            <a:r>
              <a:rPr lang="en" altLang="zh-CN" sz="2400" b="1" dirty="0"/>
              <a:t>Two-Phase Strategy</a:t>
            </a:r>
            <a:endParaRPr lang="zh-CN" altLang="en-US" sz="2400" b="1" dirty="0"/>
          </a:p>
        </p:txBody>
      </p:sp>
    </p:spTree>
    <p:extLst>
      <p:ext uri="{BB962C8B-B14F-4D97-AF65-F5344CB8AC3E}">
        <p14:creationId xmlns:p14="http://schemas.microsoft.com/office/powerpoint/2010/main" val="3587570711"/>
      </p:ext>
    </p:extLst>
  </p:cSld>
  <p:clrMapOvr>
    <a:masterClrMapping/>
  </p:clrMapOvr>
  <mc:AlternateContent xmlns:mc="http://schemas.openxmlformats.org/markup-compatibility/2006" xmlns:p14="http://schemas.microsoft.com/office/powerpoint/2010/main">
    <mc:Choice Requires="p14">
      <p:transition spd="slow" p14:dur="2000" advTm="20500"/>
    </mc:Choice>
    <mc:Fallback xmlns="">
      <p:transition spd="slow" advTm="205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Column Selection</a:t>
            </a:r>
            <a:endParaRPr lang="zh-CN" altLang="en-US" b="1" dirty="0"/>
          </a:p>
        </p:txBody>
      </p:sp>
      <p:sp>
        <p:nvSpPr>
          <p:cNvPr id="9" name="文本框 8">
            <a:extLst>
              <a:ext uri="{FF2B5EF4-FFF2-40B4-BE49-F238E27FC236}">
                <a16:creationId xmlns:a16="http://schemas.microsoft.com/office/drawing/2014/main" id="{207DEA06-A660-7003-DF2F-511CD5284FC6}"/>
              </a:ext>
            </a:extLst>
          </p:cNvPr>
          <p:cNvSpPr txBox="1"/>
          <p:nvPr/>
        </p:nvSpPr>
        <p:spPr>
          <a:xfrm>
            <a:off x="647114" y="1575103"/>
            <a:ext cx="6080946" cy="1574149"/>
          </a:xfrm>
          <a:prstGeom prst="rect">
            <a:avLst/>
          </a:prstGeom>
          <a:noFill/>
        </p:spPr>
        <p:txBody>
          <a:bodyPr wrap="square">
            <a:spAutoFit/>
          </a:bodyPr>
          <a:lstStyle/>
          <a:p>
            <a:pPr>
              <a:lnSpc>
                <a:spcPct val="150000"/>
              </a:lnSpc>
              <a:spcBef>
                <a:spcPts val="400"/>
              </a:spcBef>
              <a:spcAft>
                <a:spcPts val="200"/>
              </a:spcAft>
            </a:pPr>
            <a:r>
              <a:rPr lang="en" altLang="zh-CN" sz="2000" b="1" dirty="0">
                <a:solidFill>
                  <a:schemeClr val="tx2"/>
                </a:solidFill>
                <a:latin typeface="+mj-lt"/>
                <a:ea typeface="Microsoft YaHei" panose="020B0503020204020204" pitchFamily="34" charset="-122"/>
              </a:rPr>
              <a:t>Column Selection → Knapsack Problem</a:t>
            </a:r>
            <a:r>
              <a:rPr lang="zh-CN" altLang="en-US" sz="2000" b="1" dirty="0">
                <a:solidFill>
                  <a:schemeClr val="tx2"/>
                </a:solidFill>
                <a:latin typeface="+mj-lt"/>
                <a:ea typeface="Microsoft YaHei" panose="020B0503020204020204" pitchFamily="34" charset="-122"/>
              </a:rPr>
              <a:t> </a:t>
            </a:r>
            <a:r>
              <a:rPr lang="en-US" altLang="zh-CN" sz="2000" b="1" dirty="0">
                <a:solidFill>
                  <a:schemeClr val="tx2"/>
                </a:solidFill>
                <a:latin typeface="+mj-lt"/>
                <a:ea typeface="Microsoft YaHei" panose="020B0503020204020204" pitchFamily="34" charset="-122"/>
              </a:rPr>
              <a:t>Variant</a:t>
            </a:r>
            <a:endParaRPr lang="en" altLang="zh-CN" sz="2000" b="1" dirty="0">
              <a:solidFill>
                <a:schemeClr val="tx2"/>
              </a:solidFill>
              <a:latin typeface="+mj-lt"/>
              <a:ea typeface="Microsoft YaHei" panose="020B0503020204020204" pitchFamily="34" charset="-122"/>
            </a:endParaRPr>
          </a:p>
          <a:p>
            <a:pPr marL="285750" indent="-285750">
              <a:lnSpc>
                <a:spcPct val="150000"/>
              </a:lnSpc>
              <a:spcBef>
                <a:spcPts val="400"/>
              </a:spcBef>
              <a:spcAft>
                <a:spcPts val="200"/>
              </a:spcAft>
              <a:buFont typeface="Wingdings" pitchFamily="2" charset="2"/>
              <a:buChar char="n"/>
            </a:pPr>
            <a:r>
              <a:rPr lang="en" altLang="zh-CN" sz="2000" dirty="0">
                <a:latin typeface="+mj-lt"/>
                <a:ea typeface="Microsoft YaHei" panose="020B0503020204020204" pitchFamily="34" charset="-122"/>
              </a:rPr>
              <a:t>Limited memory space </a:t>
            </a:r>
          </a:p>
          <a:p>
            <a:pPr lvl="1" algn="r">
              <a:lnSpc>
                <a:spcPct val="150000"/>
              </a:lnSpc>
              <a:spcBef>
                <a:spcPts val="400"/>
              </a:spcBef>
              <a:spcAft>
                <a:spcPts val="200"/>
              </a:spcAft>
            </a:pPr>
            <a:r>
              <a:rPr lang="en" altLang="zh-CN" sz="2000" dirty="0">
                <a:latin typeface="+mj-lt"/>
                <a:ea typeface="Microsoft YaHei" panose="020B0503020204020204" pitchFamily="34" charset="-122"/>
              </a:rPr>
              <a:t>		</a:t>
            </a:r>
            <a:r>
              <a:rPr lang="en" altLang="zh-CN" sz="2000" dirty="0">
                <a:solidFill>
                  <a:srgbClr val="C00000"/>
                </a:solidFill>
                <a:latin typeface="+mj-lt"/>
                <a:ea typeface="Microsoft YaHei" panose="020B0503020204020204" pitchFamily="34" charset="-122"/>
              </a:rPr>
              <a:t>→</a:t>
            </a:r>
            <a:r>
              <a:rPr lang="en" altLang="zh-CN" sz="2000" dirty="0">
                <a:latin typeface="+mj-lt"/>
                <a:ea typeface="Microsoft YaHei" panose="020B0503020204020204" pitchFamily="34" charset="-122"/>
              </a:rPr>
              <a:t> </a:t>
            </a:r>
            <a:r>
              <a:rPr lang="en" altLang="zh-CN" sz="2000" dirty="0">
                <a:solidFill>
                  <a:srgbClr val="C00000"/>
                </a:solidFill>
                <a:latin typeface="+mj-lt"/>
                <a:ea typeface="Microsoft YaHei" panose="020B0503020204020204" pitchFamily="34" charset="-122"/>
              </a:rPr>
              <a:t>knapsack with limited capacity</a:t>
            </a:r>
          </a:p>
        </p:txBody>
      </p:sp>
      <p:pic>
        <p:nvPicPr>
          <p:cNvPr id="10" name="图片 9">
            <a:extLst>
              <a:ext uri="{FF2B5EF4-FFF2-40B4-BE49-F238E27FC236}">
                <a16:creationId xmlns:a16="http://schemas.microsoft.com/office/drawing/2014/main" id="{4468853C-32DE-DA26-E391-E3F0B3D67E97}"/>
              </a:ext>
            </a:extLst>
          </p:cNvPr>
          <p:cNvPicPr>
            <a:picLocks noChangeAspect="1"/>
          </p:cNvPicPr>
          <p:nvPr/>
        </p:nvPicPr>
        <p:blipFill>
          <a:blip r:embed="rId4"/>
          <a:stretch>
            <a:fillRect/>
          </a:stretch>
        </p:blipFill>
        <p:spPr>
          <a:xfrm>
            <a:off x="6812267" y="2318003"/>
            <a:ext cx="4732619" cy="2843591"/>
          </a:xfrm>
          <a:prstGeom prst="rect">
            <a:avLst/>
          </a:prstGeom>
        </p:spPr>
      </p:pic>
    </p:spTree>
    <p:custDataLst>
      <p:tags r:id="rId1"/>
    </p:custDataLst>
    <p:extLst>
      <p:ext uri="{BB962C8B-B14F-4D97-AF65-F5344CB8AC3E}">
        <p14:creationId xmlns:p14="http://schemas.microsoft.com/office/powerpoint/2010/main" val="3243885759"/>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Column Selection</a:t>
            </a:r>
            <a:endParaRPr lang="zh-CN" altLang="en-US" b="1" dirty="0"/>
          </a:p>
        </p:txBody>
      </p:sp>
      <p:sp>
        <p:nvSpPr>
          <p:cNvPr id="9" name="文本框 8">
            <a:extLst>
              <a:ext uri="{FF2B5EF4-FFF2-40B4-BE49-F238E27FC236}">
                <a16:creationId xmlns:a16="http://schemas.microsoft.com/office/drawing/2014/main" id="{207DEA06-A660-7003-DF2F-511CD5284FC6}"/>
              </a:ext>
            </a:extLst>
          </p:cNvPr>
          <p:cNvSpPr txBox="1"/>
          <p:nvPr/>
        </p:nvSpPr>
        <p:spPr>
          <a:xfrm>
            <a:off x="647114" y="1575103"/>
            <a:ext cx="6080946" cy="2984791"/>
          </a:xfrm>
          <a:prstGeom prst="rect">
            <a:avLst/>
          </a:prstGeom>
          <a:noFill/>
        </p:spPr>
        <p:txBody>
          <a:bodyPr wrap="square">
            <a:spAutoFit/>
          </a:bodyPr>
          <a:lstStyle/>
          <a:p>
            <a:pPr>
              <a:lnSpc>
                <a:spcPct val="150000"/>
              </a:lnSpc>
              <a:spcBef>
                <a:spcPts val="400"/>
              </a:spcBef>
              <a:spcAft>
                <a:spcPts val="200"/>
              </a:spcAft>
            </a:pPr>
            <a:r>
              <a:rPr lang="en" altLang="zh-CN" sz="2000" b="1" dirty="0">
                <a:solidFill>
                  <a:schemeClr val="tx2"/>
                </a:solidFill>
                <a:latin typeface="+mj-lt"/>
                <a:ea typeface="Microsoft YaHei" panose="020B0503020204020204" pitchFamily="34" charset="-122"/>
              </a:rPr>
              <a:t>Column Selection → Knapsack Problem</a:t>
            </a:r>
            <a:r>
              <a:rPr lang="zh-CN" altLang="en-US" sz="2000" b="1" dirty="0">
                <a:solidFill>
                  <a:schemeClr val="tx2"/>
                </a:solidFill>
                <a:latin typeface="+mj-lt"/>
                <a:ea typeface="Microsoft YaHei" panose="020B0503020204020204" pitchFamily="34" charset="-122"/>
              </a:rPr>
              <a:t> </a:t>
            </a:r>
            <a:r>
              <a:rPr lang="en-US" altLang="zh-CN" sz="2000" b="1" dirty="0">
                <a:solidFill>
                  <a:schemeClr val="tx2"/>
                </a:solidFill>
                <a:latin typeface="+mj-lt"/>
                <a:ea typeface="Microsoft YaHei" panose="020B0503020204020204" pitchFamily="34" charset="-122"/>
              </a:rPr>
              <a:t>Variant</a:t>
            </a:r>
            <a:endParaRPr lang="en" altLang="zh-CN" sz="2000" b="1" dirty="0">
              <a:solidFill>
                <a:schemeClr val="tx2"/>
              </a:solidFill>
              <a:latin typeface="+mj-lt"/>
              <a:ea typeface="Microsoft YaHei" panose="020B0503020204020204" pitchFamily="34" charset="-122"/>
            </a:endParaRPr>
          </a:p>
          <a:p>
            <a:pPr marL="285750" indent="-285750">
              <a:lnSpc>
                <a:spcPct val="150000"/>
              </a:lnSpc>
              <a:spcBef>
                <a:spcPts val="400"/>
              </a:spcBef>
              <a:spcAft>
                <a:spcPts val="200"/>
              </a:spcAft>
              <a:buFont typeface="Wingdings" pitchFamily="2" charset="2"/>
              <a:buChar char="n"/>
            </a:pPr>
            <a:r>
              <a:rPr lang="en" altLang="zh-CN" sz="2000" dirty="0">
                <a:latin typeface="+mj-lt"/>
                <a:ea typeface="Microsoft YaHei" panose="020B0503020204020204" pitchFamily="34" charset="-122"/>
              </a:rPr>
              <a:t>Limited memory space </a:t>
            </a:r>
          </a:p>
          <a:p>
            <a:pPr lvl="1" algn="r">
              <a:lnSpc>
                <a:spcPct val="150000"/>
              </a:lnSpc>
              <a:spcBef>
                <a:spcPts val="400"/>
              </a:spcBef>
              <a:spcAft>
                <a:spcPts val="200"/>
              </a:spcAft>
            </a:pPr>
            <a:r>
              <a:rPr lang="en" altLang="zh-CN" sz="2000" dirty="0">
                <a:latin typeface="+mj-lt"/>
                <a:ea typeface="Microsoft YaHei" panose="020B0503020204020204" pitchFamily="34" charset="-122"/>
              </a:rPr>
              <a:t>		</a:t>
            </a:r>
            <a:r>
              <a:rPr lang="en" altLang="zh-CN" sz="2000" dirty="0">
                <a:solidFill>
                  <a:srgbClr val="C00000"/>
                </a:solidFill>
                <a:latin typeface="+mj-lt"/>
                <a:ea typeface="Microsoft YaHei" panose="020B0503020204020204" pitchFamily="34" charset="-122"/>
              </a:rPr>
              <a:t>→</a:t>
            </a:r>
            <a:r>
              <a:rPr lang="en" altLang="zh-CN" sz="2000" dirty="0">
                <a:latin typeface="+mj-lt"/>
                <a:ea typeface="Microsoft YaHei" panose="020B0503020204020204" pitchFamily="34" charset="-122"/>
              </a:rPr>
              <a:t> </a:t>
            </a:r>
            <a:r>
              <a:rPr lang="en" altLang="zh-CN" sz="2000" dirty="0">
                <a:solidFill>
                  <a:srgbClr val="C00000"/>
                </a:solidFill>
                <a:latin typeface="+mj-lt"/>
                <a:ea typeface="Microsoft YaHei" panose="020B0503020204020204" pitchFamily="34" charset="-122"/>
              </a:rPr>
              <a:t>knapsack with limited capacity</a:t>
            </a:r>
          </a:p>
          <a:p>
            <a:pPr marL="285750" indent="-285750">
              <a:lnSpc>
                <a:spcPct val="150000"/>
              </a:lnSpc>
              <a:buFont typeface="Wingdings" pitchFamily="2" charset="2"/>
              <a:buChar char="n"/>
            </a:pPr>
            <a:r>
              <a:rPr lang="en" altLang="zh-CN" sz="2000" dirty="0">
                <a:latin typeface="+mj-lt"/>
                <a:ea typeface="Microsoft YaHei" panose="020B0503020204020204" pitchFamily="34" charset="-122"/>
              </a:rPr>
              <a:t>Reading from column store is faster than from row store </a:t>
            </a:r>
          </a:p>
          <a:p>
            <a:pPr lvl="1" algn="r">
              <a:lnSpc>
                <a:spcPct val="150000"/>
              </a:lnSpc>
            </a:pPr>
            <a:r>
              <a:rPr lang="en" altLang="zh-CN" sz="2000" dirty="0">
                <a:latin typeface="+mj-lt"/>
                <a:ea typeface="Microsoft YaHei" panose="020B0503020204020204" pitchFamily="34" charset="-122"/>
              </a:rPr>
              <a:t>			</a:t>
            </a:r>
            <a:r>
              <a:rPr lang="en" altLang="zh-CN" sz="2000" dirty="0">
                <a:solidFill>
                  <a:srgbClr val="C00000"/>
                </a:solidFill>
                <a:latin typeface="+mj-lt"/>
                <a:ea typeface="Microsoft YaHei" panose="020B0503020204020204" pitchFamily="34" charset="-122"/>
              </a:rPr>
              <a:t>→ item value</a:t>
            </a:r>
          </a:p>
        </p:txBody>
      </p:sp>
      <p:pic>
        <p:nvPicPr>
          <p:cNvPr id="10" name="图片 9">
            <a:extLst>
              <a:ext uri="{FF2B5EF4-FFF2-40B4-BE49-F238E27FC236}">
                <a16:creationId xmlns:a16="http://schemas.microsoft.com/office/drawing/2014/main" id="{4468853C-32DE-DA26-E391-E3F0B3D67E97}"/>
              </a:ext>
            </a:extLst>
          </p:cNvPr>
          <p:cNvPicPr>
            <a:picLocks noChangeAspect="1"/>
          </p:cNvPicPr>
          <p:nvPr/>
        </p:nvPicPr>
        <p:blipFill>
          <a:blip r:embed="rId4"/>
          <a:stretch>
            <a:fillRect/>
          </a:stretch>
        </p:blipFill>
        <p:spPr>
          <a:xfrm>
            <a:off x="6812267" y="2318003"/>
            <a:ext cx="4732619" cy="2843591"/>
          </a:xfrm>
          <a:prstGeom prst="rect">
            <a:avLst/>
          </a:prstGeom>
        </p:spPr>
      </p:pic>
    </p:spTree>
    <p:custDataLst>
      <p:tags r:id="rId1"/>
    </p:custDataLst>
    <p:extLst>
      <p:ext uri="{BB962C8B-B14F-4D97-AF65-F5344CB8AC3E}">
        <p14:creationId xmlns:p14="http://schemas.microsoft.com/office/powerpoint/2010/main" val="3891108806"/>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Column Selection</a:t>
            </a:r>
            <a:endParaRPr lang="zh-CN" altLang="en-US" b="1" dirty="0"/>
          </a:p>
        </p:txBody>
      </p:sp>
      <p:sp>
        <p:nvSpPr>
          <p:cNvPr id="9" name="文本框 8">
            <a:extLst>
              <a:ext uri="{FF2B5EF4-FFF2-40B4-BE49-F238E27FC236}">
                <a16:creationId xmlns:a16="http://schemas.microsoft.com/office/drawing/2014/main" id="{207DEA06-A660-7003-DF2F-511CD5284FC6}"/>
              </a:ext>
            </a:extLst>
          </p:cNvPr>
          <p:cNvSpPr txBox="1"/>
          <p:nvPr/>
        </p:nvSpPr>
        <p:spPr>
          <a:xfrm>
            <a:off x="647114" y="1575103"/>
            <a:ext cx="6080946" cy="4329390"/>
          </a:xfrm>
          <a:prstGeom prst="rect">
            <a:avLst/>
          </a:prstGeom>
          <a:noFill/>
        </p:spPr>
        <p:txBody>
          <a:bodyPr wrap="square">
            <a:spAutoFit/>
          </a:bodyPr>
          <a:lstStyle/>
          <a:p>
            <a:pPr>
              <a:lnSpc>
                <a:spcPct val="150000"/>
              </a:lnSpc>
              <a:spcBef>
                <a:spcPts val="400"/>
              </a:spcBef>
              <a:spcAft>
                <a:spcPts val="200"/>
              </a:spcAft>
            </a:pPr>
            <a:r>
              <a:rPr lang="en" altLang="zh-CN" sz="2000" b="1" dirty="0">
                <a:solidFill>
                  <a:schemeClr val="tx2"/>
                </a:solidFill>
                <a:latin typeface="+mj-lt"/>
                <a:ea typeface="Microsoft YaHei" panose="020B0503020204020204" pitchFamily="34" charset="-122"/>
              </a:rPr>
              <a:t>Column Selection → Knapsack Problem</a:t>
            </a:r>
            <a:r>
              <a:rPr lang="zh-CN" altLang="en-US" sz="2000" b="1" dirty="0">
                <a:solidFill>
                  <a:schemeClr val="tx2"/>
                </a:solidFill>
                <a:latin typeface="+mj-lt"/>
                <a:ea typeface="Microsoft YaHei" panose="020B0503020204020204" pitchFamily="34" charset="-122"/>
              </a:rPr>
              <a:t> </a:t>
            </a:r>
            <a:r>
              <a:rPr lang="en-US" altLang="zh-CN" sz="2000" b="1" dirty="0">
                <a:solidFill>
                  <a:schemeClr val="tx2"/>
                </a:solidFill>
                <a:latin typeface="+mj-lt"/>
                <a:ea typeface="Microsoft YaHei" panose="020B0503020204020204" pitchFamily="34" charset="-122"/>
              </a:rPr>
              <a:t>Variant</a:t>
            </a:r>
            <a:endParaRPr lang="en" altLang="zh-CN" sz="2000" b="1" dirty="0">
              <a:solidFill>
                <a:schemeClr val="tx2"/>
              </a:solidFill>
              <a:latin typeface="+mj-lt"/>
              <a:ea typeface="Microsoft YaHei" panose="020B0503020204020204" pitchFamily="34" charset="-122"/>
            </a:endParaRPr>
          </a:p>
          <a:p>
            <a:pPr marL="285750" indent="-285750">
              <a:lnSpc>
                <a:spcPct val="150000"/>
              </a:lnSpc>
              <a:spcBef>
                <a:spcPts val="400"/>
              </a:spcBef>
              <a:spcAft>
                <a:spcPts val="200"/>
              </a:spcAft>
              <a:buFont typeface="Wingdings" pitchFamily="2" charset="2"/>
              <a:buChar char="n"/>
            </a:pPr>
            <a:r>
              <a:rPr lang="en" altLang="zh-CN" sz="2000" dirty="0">
                <a:latin typeface="+mj-lt"/>
                <a:ea typeface="Microsoft YaHei" panose="020B0503020204020204" pitchFamily="34" charset="-122"/>
              </a:rPr>
              <a:t>Limited memory space </a:t>
            </a:r>
          </a:p>
          <a:p>
            <a:pPr lvl="1" algn="r">
              <a:lnSpc>
                <a:spcPct val="150000"/>
              </a:lnSpc>
              <a:spcBef>
                <a:spcPts val="400"/>
              </a:spcBef>
              <a:spcAft>
                <a:spcPts val="200"/>
              </a:spcAft>
            </a:pPr>
            <a:r>
              <a:rPr lang="en" altLang="zh-CN" sz="2000" dirty="0">
                <a:latin typeface="+mj-lt"/>
                <a:ea typeface="Microsoft YaHei" panose="020B0503020204020204" pitchFamily="34" charset="-122"/>
              </a:rPr>
              <a:t>		</a:t>
            </a:r>
            <a:r>
              <a:rPr lang="en" altLang="zh-CN" sz="2000" dirty="0">
                <a:solidFill>
                  <a:srgbClr val="C00000"/>
                </a:solidFill>
                <a:latin typeface="+mj-lt"/>
                <a:ea typeface="Microsoft YaHei" panose="020B0503020204020204" pitchFamily="34" charset="-122"/>
              </a:rPr>
              <a:t>→</a:t>
            </a:r>
            <a:r>
              <a:rPr lang="en" altLang="zh-CN" sz="2000" dirty="0">
                <a:latin typeface="+mj-lt"/>
                <a:ea typeface="Microsoft YaHei" panose="020B0503020204020204" pitchFamily="34" charset="-122"/>
              </a:rPr>
              <a:t> </a:t>
            </a:r>
            <a:r>
              <a:rPr lang="en" altLang="zh-CN" sz="2000" dirty="0">
                <a:solidFill>
                  <a:srgbClr val="C00000"/>
                </a:solidFill>
                <a:latin typeface="+mj-lt"/>
                <a:ea typeface="Microsoft YaHei" panose="020B0503020204020204" pitchFamily="34" charset="-122"/>
              </a:rPr>
              <a:t>knapsack with limited capacity</a:t>
            </a:r>
          </a:p>
          <a:p>
            <a:pPr marL="285750" indent="-285750">
              <a:lnSpc>
                <a:spcPct val="150000"/>
              </a:lnSpc>
              <a:buFont typeface="Wingdings" pitchFamily="2" charset="2"/>
              <a:buChar char="n"/>
            </a:pPr>
            <a:r>
              <a:rPr lang="en" altLang="zh-CN" sz="2000" dirty="0">
                <a:latin typeface="+mj-lt"/>
                <a:ea typeface="Microsoft YaHei" panose="020B0503020204020204" pitchFamily="34" charset="-122"/>
              </a:rPr>
              <a:t>Reading from column store is faster than from row store </a:t>
            </a:r>
          </a:p>
          <a:p>
            <a:pPr lvl="1" algn="r">
              <a:lnSpc>
                <a:spcPct val="150000"/>
              </a:lnSpc>
            </a:pPr>
            <a:r>
              <a:rPr lang="en" altLang="zh-CN" sz="2000" dirty="0">
                <a:latin typeface="+mj-lt"/>
                <a:ea typeface="Microsoft YaHei" panose="020B0503020204020204" pitchFamily="34" charset="-122"/>
              </a:rPr>
              <a:t>			</a:t>
            </a:r>
            <a:r>
              <a:rPr lang="en" altLang="zh-CN" sz="2000" dirty="0">
                <a:solidFill>
                  <a:srgbClr val="C00000"/>
                </a:solidFill>
                <a:latin typeface="+mj-lt"/>
                <a:ea typeface="Microsoft YaHei" panose="020B0503020204020204" pitchFamily="34" charset="-122"/>
              </a:rPr>
              <a:t>→ item value</a:t>
            </a:r>
          </a:p>
          <a:p>
            <a:pPr marL="285750" indent="-285750">
              <a:lnSpc>
                <a:spcPct val="150000"/>
              </a:lnSpc>
              <a:buFont typeface="Wingdings" pitchFamily="2" charset="2"/>
              <a:buChar char="n"/>
            </a:pPr>
            <a:r>
              <a:rPr lang="en" altLang="zh-CN" sz="2000" dirty="0">
                <a:latin typeface="+mj-lt"/>
                <a:ea typeface="Microsoft YaHei" panose="020B0503020204020204" pitchFamily="34" charset="-122"/>
              </a:rPr>
              <a:t>A query can use column scan only if </a:t>
            </a:r>
            <a:r>
              <a:rPr lang="en" altLang="zh-CN" sz="2000" i="1" dirty="0">
                <a:latin typeface="+mj-lt"/>
                <a:ea typeface="Microsoft YaHei" panose="020B0503020204020204" pitchFamily="34" charset="-122"/>
              </a:rPr>
              <a:t>all</a:t>
            </a:r>
            <a:r>
              <a:rPr lang="en" altLang="zh-CN" sz="2000" dirty="0">
                <a:latin typeface="+mj-lt"/>
                <a:ea typeface="Microsoft YaHei" panose="020B0503020204020204" pitchFamily="34" charset="-122"/>
              </a:rPr>
              <a:t> its required columns are in memory </a:t>
            </a:r>
            <a:r>
              <a:rPr lang="en" altLang="zh-CN" sz="2000" dirty="0">
                <a:latin typeface="Microsoft YaHei" panose="020B0503020204020204" pitchFamily="34" charset="-122"/>
                <a:ea typeface="Microsoft YaHei" panose="020B0503020204020204" pitchFamily="34" charset="-122"/>
              </a:rPr>
              <a:t>	</a:t>
            </a:r>
          </a:p>
          <a:p>
            <a:pPr algn="r">
              <a:lnSpc>
                <a:spcPct val="150000"/>
              </a:lnSpc>
            </a:pPr>
            <a:r>
              <a:rPr lang="en" altLang="zh-CN" sz="2000" dirty="0">
                <a:solidFill>
                  <a:srgbClr val="C00000"/>
                </a:solidFill>
                <a:latin typeface="+mj-lt"/>
                <a:ea typeface="Microsoft YaHei" panose="020B0503020204020204" pitchFamily="34" charset="-122"/>
              </a:rPr>
              <a:t>→ knapsack with dependency</a:t>
            </a:r>
            <a:r>
              <a:rPr lang="zh-CN" altLang="en-US" sz="2000" dirty="0">
                <a:solidFill>
                  <a:srgbClr val="C00000"/>
                </a:solidFill>
                <a:latin typeface="+mj-lt"/>
                <a:ea typeface="Microsoft YaHei" panose="020B0503020204020204" pitchFamily="34" charset="-122"/>
              </a:rPr>
              <a:t> </a:t>
            </a:r>
            <a:r>
              <a:rPr lang="en" altLang="zh-CN" sz="2000" dirty="0">
                <a:solidFill>
                  <a:srgbClr val="C00000"/>
                </a:solidFill>
                <a:latin typeface="+mj-lt"/>
                <a:ea typeface="Microsoft YaHei" panose="020B0503020204020204" pitchFamily="34" charset="-122"/>
              </a:rPr>
              <a:t>constraints</a:t>
            </a:r>
          </a:p>
        </p:txBody>
      </p:sp>
      <p:pic>
        <p:nvPicPr>
          <p:cNvPr id="10" name="图片 9">
            <a:extLst>
              <a:ext uri="{FF2B5EF4-FFF2-40B4-BE49-F238E27FC236}">
                <a16:creationId xmlns:a16="http://schemas.microsoft.com/office/drawing/2014/main" id="{4468853C-32DE-DA26-E391-E3F0B3D67E97}"/>
              </a:ext>
            </a:extLst>
          </p:cNvPr>
          <p:cNvPicPr>
            <a:picLocks noChangeAspect="1"/>
          </p:cNvPicPr>
          <p:nvPr/>
        </p:nvPicPr>
        <p:blipFill>
          <a:blip r:embed="rId4"/>
          <a:stretch>
            <a:fillRect/>
          </a:stretch>
        </p:blipFill>
        <p:spPr>
          <a:xfrm>
            <a:off x="6812267" y="2318003"/>
            <a:ext cx="4732619" cy="2843591"/>
          </a:xfrm>
          <a:prstGeom prst="rect">
            <a:avLst/>
          </a:prstGeom>
        </p:spPr>
      </p:pic>
    </p:spTree>
    <p:custDataLst>
      <p:tags r:id="rId1"/>
    </p:custDataLst>
    <p:extLst>
      <p:ext uri="{BB962C8B-B14F-4D97-AF65-F5344CB8AC3E}">
        <p14:creationId xmlns:p14="http://schemas.microsoft.com/office/powerpoint/2010/main" val="1469826093"/>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Column Selection</a:t>
            </a:r>
            <a:endParaRPr lang="zh-CN" altLang="en-US" b="1" dirty="0"/>
          </a:p>
        </p:txBody>
      </p:sp>
      <p:pic>
        <p:nvPicPr>
          <p:cNvPr id="3" name="图片 2">
            <a:extLst>
              <a:ext uri="{FF2B5EF4-FFF2-40B4-BE49-F238E27FC236}">
                <a16:creationId xmlns:a16="http://schemas.microsoft.com/office/drawing/2014/main" id="{D1FCBBF1-013B-7AB8-738D-80B980A73A0E}"/>
              </a:ext>
            </a:extLst>
          </p:cNvPr>
          <p:cNvPicPr>
            <a:picLocks noChangeAspect="1"/>
          </p:cNvPicPr>
          <p:nvPr/>
        </p:nvPicPr>
        <p:blipFill>
          <a:blip r:embed="rId4"/>
          <a:stretch>
            <a:fillRect/>
          </a:stretch>
        </p:blipFill>
        <p:spPr>
          <a:xfrm>
            <a:off x="1379690" y="1557585"/>
            <a:ext cx="2775792" cy="1467796"/>
          </a:xfrm>
          <a:prstGeom prst="rect">
            <a:avLst/>
          </a:prstGeom>
        </p:spPr>
      </p:pic>
      <p:sp>
        <p:nvSpPr>
          <p:cNvPr id="4" name="文本框 3">
            <a:extLst>
              <a:ext uri="{FF2B5EF4-FFF2-40B4-BE49-F238E27FC236}">
                <a16:creationId xmlns:a16="http://schemas.microsoft.com/office/drawing/2014/main" id="{1ADA6C6B-B373-2CE1-6E40-F0E84B04DDA6}"/>
              </a:ext>
            </a:extLst>
          </p:cNvPr>
          <p:cNvSpPr txBox="1"/>
          <p:nvPr/>
        </p:nvSpPr>
        <p:spPr>
          <a:xfrm>
            <a:off x="761408" y="1080254"/>
            <a:ext cx="3082895" cy="458459"/>
          </a:xfrm>
          <a:prstGeom prst="rect">
            <a:avLst/>
          </a:prstGeom>
          <a:noFill/>
        </p:spPr>
        <p:txBody>
          <a:bodyPr wrap="none" rtlCol="0">
            <a:spAutoFit/>
          </a:bodyPr>
          <a:lstStyle/>
          <a:p>
            <a:pPr marL="342900" indent="-342900">
              <a:lnSpc>
                <a:spcPct val="150000"/>
              </a:lnSpc>
              <a:spcBef>
                <a:spcPts val="400"/>
              </a:spcBef>
              <a:spcAft>
                <a:spcPts val="200"/>
              </a:spcAft>
              <a:buSzPct val="80000"/>
              <a:buFont typeface="Wingdings" pitchFamily="2" charset="2"/>
              <a:buChar char="Ø"/>
            </a:pPr>
            <a:r>
              <a:rPr lang="en" altLang="zh-CN" b="1" dirty="0">
                <a:latin typeface="+mj-lt"/>
                <a:ea typeface="Microsoft YaHei" panose="020B0503020204020204" pitchFamily="34" charset="-122"/>
              </a:rPr>
              <a:t>Problem Formulation</a:t>
            </a:r>
            <a:r>
              <a:rPr lang="zh-CN" altLang="en-US" b="1" dirty="0">
                <a:solidFill>
                  <a:srgbClr val="9D4242"/>
                </a:solidFill>
                <a:latin typeface="+mj-lt"/>
                <a:ea typeface="Microsoft YaHei" panose="020B0503020204020204" pitchFamily="34" charset="-122"/>
              </a:rPr>
              <a:t>：</a:t>
            </a:r>
          </a:p>
        </p:txBody>
      </p:sp>
    </p:spTree>
    <p:custDataLst>
      <p:tags r:id="rId1"/>
    </p:custDataLst>
    <p:extLst>
      <p:ext uri="{BB962C8B-B14F-4D97-AF65-F5344CB8AC3E}">
        <p14:creationId xmlns:p14="http://schemas.microsoft.com/office/powerpoint/2010/main" val="454608761"/>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Column Selection</a:t>
            </a:r>
            <a:endParaRPr lang="zh-CN" altLang="en-US" b="1" dirty="0"/>
          </a:p>
        </p:txBody>
      </p:sp>
      <p:pic>
        <p:nvPicPr>
          <p:cNvPr id="3" name="图片 2">
            <a:extLst>
              <a:ext uri="{FF2B5EF4-FFF2-40B4-BE49-F238E27FC236}">
                <a16:creationId xmlns:a16="http://schemas.microsoft.com/office/drawing/2014/main" id="{D1FCBBF1-013B-7AB8-738D-80B980A73A0E}"/>
              </a:ext>
            </a:extLst>
          </p:cNvPr>
          <p:cNvPicPr>
            <a:picLocks noChangeAspect="1"/>
          </p:cNvPicPr>
          <p:nvPr/>
        </p:nvPicPr>
        <p:blipFill>
          <a:blip r:embed="rId4"/>
          <a:stretch>
            <a:fillRect/>
          </a:stretch>
        </p:blipFill>
        <p:spPr>
          <a:xfrm>
            <a:off x="1379690" y="1557585"/>
            <a:ext cx="2775792" cy="1467796"/>
          </a:xfrm>
          <a:prstGeom prst="rect">
            <a:avLst/>
          </a:prstGeom>
        </p:spPr>
      </p:pic>
      <p:sp>
        <p:nvSpPr>
          <p:cNvPr id="4" name="文本框 3">
            <a:extLst>
              <a:ext uri="{FF2B5EF4-FFF2-40B4-BE49-F238E27FC236}">
                <a16:creationId xmlns:a16="http://schemas.microsoft.com/office/drawing/2014/main" id="{1ADA6C6B-B373-2CE1-6E40-F0E84B04DDA6}"/>
              </a:ext>
            </a:extLst>
          </p:cNvPr>
          <p:cNvSpPr txBox="1"/>
          <p:nvPr/>
        </p:nvSpPr>
        <p:spPr>
          <a:xfrm>
            <a:off x="761408" y="1080254"/>
            <a:ext cx="3082895" cy="458459"/>
          </a:xfrm>
          <a:prstGeom prst="rect">
            <a:avLst/>
          </a:prstGeom>
          <a:noFill/>
        </p:spPr>
        <p:txBody>
          <a:bodyPr wrap="none" rtlCol="0">
            <a:spAutoFit/>
          </a:bodyPr>
          <a:lstStyle/>
          <a:p>
            <a:pPr marL="342900" indent="-342900">
              <a:lnSpc>
                <a:spcPct val="150000"/>
              </a:lnSpc>
              <a:spcBef>
                <a:spcPts val="400"/>
              </a:spcBef>
              <a:spcAft>
                <a:spcPts val="200"/>
              </a:spcAft>
              <a:buSzPct val="80000"/>
              <a:buFont typeface="Wingdings" pitchFamily="2" charset="2"/>
              <a:buChar char="Ø"/>
            </a:pPr>
            <a:r>
              <a:rPr lang="en" altLang="zh-CN" b="1" dirty="0">
                <a:latin typeface="+mj-lt"/>
                <a:ea typeface="Microsoft YaHei" panose="020B0503020204020204" pitchFamily="34" charset="-122"/>
              </a:rPr>
              <a:t>Problem Formulation</a:t>
            </a:r>
            <a:r>
              <a:rPr lang="zh-CN" altLang="en-US" b="1" dirty="0">
                <a:solidFill>
                  <a:srgbClr val="9D4242"/>
                </a:solidFill>
                <a:latin typeface="+mj-lt"/>
                <a:ea typeface="Microsoft YaHei" panose="020B0503020204020204" pitchFamily="34" charset="-122"/>
              </a:rPr>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2CF4222-6812-546C-CB3B-3DEEBD55C019}"/>
                  </a:ext>
                </a:extLst>
              </p:cNvPr>
              <p:cNvSpPr txBox="1"/>
              <p:nvPr/>
            </p:nvSpPr>
            <p:spPr>
              <a:xfrm>
                <a:off x="761408" y="3208082"/>
                <a:ext cx="4836585" cy="987450"/>
              </a:xfrm>
              <a:prstGeom prst="rect">
                <a:avLst/>
              </a:prstGeom>
              <a:noFill/>
            </p:spPr>
            <p:txBody>
              <a:bodyPr wrap="square" rtlCol="0">
                <a:spAutoFit/>
              </a:bodyPr>
              <a:lstStyle/>
              <a:p>
                <a:pPr marL="342900" indent="-342900" hangingPunct="1">
                  <a:spcBef>
                    <a:spcPts val="500"/>
                  </a:spcBef>
                  <a:buSzPct val="80000"/>
                  <a:buFont typeface="Wingdings" pitchFamily="2" charset="2"/>
                  <a:buChar char="Ø"/>
                </a:pPr>
                <a:r>
                  <a:rPr lang="en" altLang="zh-CN" b="1" dirty="0">
                    <a:ea typeface="Microsoft YaHei" panose="020B0503020204020204" pitchFamily="34" charset="-122"/>
                  </a:rPr>
                  <a:t>Nonlinear Problem </a:t>
                </a:r>
                <a:r>
                  <a:rPr lang="en-US" altLang="zh-CN" b="1" dirty="0">
                    <a:ea typeface="Microsoft YaHei" panose="020B0503020204020204" pitchFamily="34" charset="-122"/>
                  </a:rPr>
                  <a:t>-&gt; </a:t>
                </a:r>
                <a:r>
                  <a:rPr lang="en" altLang="zh-CN" b="1" dirty="0">
                    <a:ea typeface="Microsoft YaHei" panose="020B0503020204020204" pitchFamily="34" charset="-122"/>
                  </a:rPr>
                  <a:t>Linear Problem:</a:t>
                </a:r>
              </a:p>
              <a:p>
                <a:pPr marL="342900" indent="-342900">
                  <a:spcBef>
                    <a:spcPts val="500"/>
                  </a:spcBef>
                  <a:buSzPct val="80000"/>
                  <a:buFont typeface="Wingdings" panose="05000000000000000000" pitchFamily="2" charset="2"/>
                  <a:buChar char="n"/>
                </a:pPr>
                <a:r>
                  <a:rPr lang="en" altLang="zh-CN" dirty="0"/>
                  <a:t>Introduce new variable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𝑙</m:t>
                        </m:r>
                      </m:sub>
                    </m:sSub>
                  </m:oMath>
                </a14:m>
                <a:r>
                  <a:rPr lang="en" altLang="zh-CN" dirty="0"/>
                  <a:t> to replace nonlinear terms with linear ones: </a:t>
                </a:r>
                <a:endParaRPr lang="zh-CN" altLang="en-US" dirty="0">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12CF4222-6812-546C-CB3B-3DEEBD55C019}"/>
                  </a:ext>
                </a:extLst>
              </p:cNvPr>
              <p:cNvSpPr txBox="1">
                <a:spLocks noRot="1" noChangeAspect="1" noMove="1" noResize="1" noEditPoints="1" noAdjustHandles="1" noChangeArrowheads="1" noChangeShapeType="1" noTextEdit="1"/>
              </p:cNvSpPr>
              <p:nvPr/>
            </p:nvSpPr>
            <p:spPr>
              <a:xfrm>
                <a:off x="761408" y="3208082"/>
                <a:ext cx="4836585" cy="987450"/>
              </a:xfrm>
              <a:prstGeom prst="rect">
                <a:avLst/>
              </a:prstGeom>
              <a:blipFill>
                <a:blip r:embed="rId5"/>
                <a:stretch>
                  <a:fillRect l="-252" t="-3086" b="-925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795B607-32A1-2210-F7F9-E81100FA172B}"/>
              </a:ext>
            </a:extLst>
          </p:cNvPr>
          <p:cNvPicPr>
            <a:picLocks noChangeAspect="1"/>
          </p:cNvPicPr>
          <p:nvPr/>
        </p:nvPicPr>
        <p:blipFill>
          <a:blip r:embed="rId6"/>
          <a:stretch>
            <a:fillRect/>
          </a:stretch>
        </p:blipFill>
        <p:spPr>
          <a:xfrm>
            <a:off x="1326664" y="4325461"/>
            <a:ext cx="3706071" cy="1897156"/>
          </a:xfrm>
          <a:prstGeom prst="rect">
            <a:avLst/>
          </a:prstGeom>
        </p:spPr>
      </p:pic>
    </p:spTree>
    <p:custDataLst>
      <p:tags r:id="rId1"/>
    </p:custDataLst>
    <p:extLst>
      <p:ext uri="{BB962C8B-B14F-4D97-AF65-F5344CB8AC3E}">
        <p14:creationId xmlns:p14="http://schemas.microsoft.com/office/powerpoint/2010/main" val="2641511001"/>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Column Selection</a:t>
            </a:r>
            <a:endParaRPr lang="zh-CN" altLang="en-US" b="1" dirty="0"/>
          </a:p>
        </p:txBody>
      </p:sp>
      <p:pic>
        <p:nvPicPr>
          <p:cNvPr id="3" name="图片 2">
            <a:extLst>
              <a:ext uri="{FF2B5EF4-FFF2-40B4-BE49-F238E27FC236}">
                <a16:creationId xmlns:a16="http://schemas.microsoft.com/office/drawing/2014/main" id="{D1FCBBF1-013B-7AB8-738D-80B980A73A0E}"/>
              </a:ext>
            </a:extLst>
          </p:cNvPr>
          <p:cNvPicPr>
            <a:picLocks noChangeAspect="1"/>
          </p:cNvPicPr>
          <p:nvPr/>
        </p:nvPicPr>
        <p:blipFill>
          <a:blip r:embed="rId4"/>
          <a:stretch>
            <a:fillRect/>
          </a:stretch>
        </p:blipFill>
        <p:spPr>
          <a:xfrm>
            <a:off x="1379690" y="1557585"/>
            <a:ext cx="2775792" cy="1467796"/>
          </a:xfrm>
          <a:prstGeom prst="rect">
            <a:avLst/>
          </a:prstGeom>
        </p:spPr>
      </p:pic>
      <p:sp>
        <p:nvSpPr>
          <p:cNvPr id="4" name="文本框 3">
            <a:extLst>
              <a:ext uri="{FF2B5EF4-FFF2-40B4-BE49-F238E27FC236}">
                <a16:creationId xmlns:a16="http://schemas.microsoft.com/office/drawing/2014/main" id="{1ADA6C6B-B373-2CE1-6E40-F0E84B04DDA6}"/>
              </a:ext>
            </a:extLst>
          </p:cNvPr>
          <p:cNvSpPr txBox="1"/>
          <p:nvPr/>
        </p:nvSpPr>
        <p:spPr>
          <a:xfrm>
            <a:off x="761408" y="1080254"/>
            <a:ext cx="3082895" cy="458459"/>
          </a:xfrm>
          <a:prstGeom prst="rect">
            <a:avLst/>
          </a:prstGeom>
          <a:noFill/>
        </p:spPr>
        <p:txBody>
          <a:bodyPr wrap="none" rtlCol="0">
            <a:spAutoFit/>
          </a:bodyPr>
          <a:lstStyle/>
          <a:p>
            <a:pPr marL="342900" indent="-342900">
              <a:lnSpc>
                <a:spcPct val="150000"/>
              </a:lnSpc>
              <a:spcBef>
                <a:spcPts val="400"/>
              </a:spcBef>
              <a:spcAft>
                <a:spcPts val="200"/>
              </a:spcAft>
              <a:buSzPct val="80000"/>
              <a:buFont typeface="Wingdings" pitchFamily="2" charset="2"/>
              <a:buChar char="Ø"/>
            </a:pPr>
            <a:r>
              <a:rPr lang="en" altLang="zh-CN" b="1" dirty="0">
                <a:latin typeface="+mj-lt"/>
                <a:ea typeface="Microsoft YaHei" panose="020B0503020204020204" pitchFamily="34" charset="-122"/>
              </a:rPr>
              <a:t>Problem Formulation</a:t>
            </a:r>
            <a:r>
              <a:rPr lang="zh-CN" altLang="en-US" b="1" dirty="0">
                <a:solidFill>
                  <a:srgbClr val="9D4242"/>
                </a:solidFill>
                <a:latin typeface="+mj-lt"/>
                <a:ea typeface="Microsoft YaHei" panose="020B0503020204020204" pitchFamily="34" charset="-122"/>
              </a:rPr>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2CF4222-6812-546C-CB3B-3DEEBD55C019}"/>
                  </a:ext>
                </a:extLst>
              </p:cNvPr>
              <p:cNvSpPr txBox="1"/>
              <p:nvPr/>
            </p:nvSpPr>
            <p:spPr>
              <a:xfrm>
                <a:off x="761408" y="3208082"/>
                <a:ext cx="4836585" cy="987450"/>
              </a:xfrm>
              <a:prstGeom prst="rect">
                <a:avLst/>
              </a:prstGeom>
              <a:noFill/>
            </p:spPr>
            <p:txBody>
              <a:bodyPr wrap="square" rtlCol="0">
                <a:spAutoFit/>
              </a:bodyPr>
              <a:lstStyle/>
              <a:p>
                <a:pPr marL="342900" indent="-342900" hangingPunct="1">
                  <a:spcBef>
                    <a:spcPts val="500"/>
                  </a:spcBef>
                  <a:buSzPct val="80000"/>
                  <a:buFont typeface="Wingdings" pitchFamily="2" charset="2"/>
                  <a:buChar char="Ø"/>
                </a:pPr>
                <a:r>
                  <a:rPr lang="en" altLang="zh-CN" b="1" dirty="0">
                    <a:ea typeface="Microsoft YaHei" panose="020B0503020204020204" pitchFamily="34" charset="-122"/>
                  </a:rPr>
                  <a:t>Nonlinear Problem </a:t>
                </a:r>
                <a:r>
                  <a:rPr lang="en-US" altLang="zh-CN" b="1" dirty="0">
                    <a:ea typeface="Microsoft YaHei" panose="020B0503020204020204" pitchFamily="34" charset="-122"/>
                  </a:rPr>
                  <a:t>-&gt; </a:t>
                </a:r>
                <a:r>
                  <a:rPr lang="en" altLang="zh-CN" b="1" dirty="0">
                    <a:ea typeface="Microsoft YaHei" panose="020B0503020204020204" pitchFamily="34" charset="-122"/>
                  </a:rPr>
                  <a:t>Linear Problem:</a:t>
                </a:r>
              </a:p>
              <a:p>
                <a:pPr marL="342900" indent="-342900">
                  <a:spcBef>
                    <a:spcPts val="500"/>
                  </a:spcBef>
                  <a:buSzPct val="80000"/>
                  <a:buFont typeface="Wingdings" panose="05000000000000000000" pitchFamily="2" charset="2"/>
                  <a:buChar char="n"/>
                </a:pPr>
                <a:r>
                  <a:rPr lang="en" altLang="zh-CN" dirty="0"/>
                  <a:t>Introduce new variable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𝑙</m:t>
                        </m:r>
                      </m:sub>
                    </m:sSub>
                  </m:oMath>
                </a14:m>
                <a:r>
                  <a:rPr lang="en" altLang="zh-CN" dirty="0"/>
                  <a:t> to replace nonlinear terms with linear ones: </a:t>
                </a:r>
                <a:endParaRPr lang="zh-CN" altLang="en-US" dirty="0">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12CF4222-6812-546C-CB3B-3DEEBD55C019}"/>
                  </a:ext>
                </a:extLst>
              </p:cNvPr>
              <p:cNvSpPr txBox="1">
                <a:spLocks noRot="1" noChangeAspect="1" noMove="1" noResize="1" noEditPoints="1" noAdjustHandles="1" noChangeArrowheads="1" noChangeShapeType="1" noTextEdit="1"/>
              </p:cNvSpPr>
              <p:nvPr/>
            </p:nvSpPr>
            <p:spPr>
              <a:xfrm>
                <a:off x="761408" y="3208082"/>
                <a:ext cx="4836585" cy="987450"/>
              </a:xfrm>
              <a:prstGeom prst="rect">
                <a:avLst/>
              </a:prstGeom>
              <a:blipFill>
                <a:blip r:embed="rId5"/>
                <a:stretch>
                  <a:fillRect l="-252" t="-3086" b="-925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795B607-32A1-2210-F7F9-E81100FA172B}"/>
              </a:ext>
            </a:extLst>
          </p:cNvPr>
          <p:cNvPicPr>
            <a:picLocks noChangeAspect="1"/>
          </p:cNvPicPr>
          <p:nvPr/>
        </p:nvPicPr>
        <p:blipFill>
          <a:blip r:embed="rId6"/>
          <a:stretch>
            <a:fillRect/>
          </a:stretch>
        </p:blipFill>
        <p:spPr>
          <a:xfrm>
            <a:off x="1326664" y="4325461"/>
            <a:ext cx="3706071" cy="1897156"/>
          </a:xfrm>
          <a:prstGeom prst="rect">
            <a:avLst/>
          </a:prstGeom>
        </p:spPr>
      </p:pic>
      <p:pic>
        <p:nvPicPr>
          <p:cNvPr id="8" name="图片 7">
            <a:extLst>
              <a:ext uri="{FF2B5EF4-FFF2-40B4-BE49-F238E27FC236}">
                <a16:creationId xmlns:a16="http://schemas.microsoft.com/office/drawing/2014/main" id="{DDE4E526-A5CC-0F5B-3BA7-9C6C2C64E384}"/>
              </a:ext>
            </a:extLst>
          </p:cNvPr>
          <p:cNvPicPr>
            <a:picLocks noChangeAspect="1"/>
          </p:cNvPicPr>
          <p:nvPr/>
        </p:nvPicPr>
        <p:blipFill>
          <a:blip r:embed="rId7"/>
          <a:stretch>
            <a:fillRect/>
          </a:stretch>
        </p:blipFill>
        <p:spPr>
          <a:xfrm>
            <a:off x="6370607" y="1486610"/>
            <a:ext cx="4596329" cy="1721472"/>
          </a:xfrm>
          <a:prstGeom prst="rect">
            <a:avLst/>
          </a:prstGeom>
        </p:spPr>
      </p:pic>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0AA16848-C987-9B37-5924-BBE669390B7A}"/>
                  </a:ext>
                </a:extLst>
              </p:cNvPr>
              <p:cNvSpPr txBox="1"/>
              <p:nvPr/>
            </p:nvSpPr>
            <p:spPr>
              <a:xfrm>
                <a:off x="6110309" y="3431008"/>
                <a:ext cx="5760395" cy="2118529"/>
              </a:xfrm>
              <a:prstGeom prst="rect">
                <a:avLst/>
              </a:prstGeom>
              <a:noFill/>
            </p:spPr>
            <p:txBody>
              <a:bodyPr wrap="square">
                <a:spAutoFit/>
              </a:bodyPr>
              <a:lstStyle/>
              <a:p>
                <a:pPr marL="285750" indent="-285750">
                  <a:lnSpc>
                    <a:spcPct val="150000"/>
                  </a:lnSpc>
                  <a:buFont typeface="Wingdings" pitchFamily="2" charset="2"/>
                  <a:buChar char="Ø"/>
                </a:pPr>
                <a:r>
                  <a:rPr lang="en" altLang="zh-CN" b="1" dirty="0"/>
                  <a:t>Spectral Clustering-Based Approximation Solver</a:t>
                </a:r>
                <a:endParaRPr lang="en" altLang="zh-CN" dirty="0"/>
              </a:p>
              <a:p>
                <a:pPr marL="285750" indent="-285750">
                  <a:lnSpc>
                    <a:spcPct val="150000"/>
                  </a:lnSpc>
                  <a:buFont typeface="Wingdings" pitchFamily="2" charset="2"/>
                  <a:buChar char="n"/>
                </a:pPr>
                <a:r>
                  <a:rPr lang="en" altLang="zh-CN" dirty="0"/>
                  <a:t>Direct modeling may cause variable explosion.</a:t>
                </a:r>
              </a:p>
              <a:p>
                <a:pPr marL="285750" indent="-285750">
                  <a:lnSpc>
                    <a:spcPct val="150000"/>
                  </a:lnSpc>
                  <a:buFont typeface="Wingdings" pitchFamily="2" charset="2"/>
                  <a:buChar char="n"/>
                </a:pPr>
                <a:r>
                  <a:rPr lang="en" altLang="zh-CN" dirty="0"/>
                  <a:t>Similar column groups are often selected together.</a:t>
                </a:r>
              </a:p>
              <a:p>
                <a:pPr marL="285750" indent="-285750">
                  <a:lnSpc>
                    <a:spcPct val="150000"/>
                  </a:lnSpc>
                  <a:buFont typeface="Wingdings" pitchFamily="2" charset="2"/>
                  <a:buChar char="n"/>
                </a:pPr>
                <a:r>
                  <a:rPr lang="en" altLang="zh-CN" b="1" dirty="0"/>
                  <a:t>Solution:</a:t>
                </a:r>
                <a:r>
                  <a:rPr lang="en" altLang="zh-CN" dirty="0"/>
                  <a:t> Graph modeling + clustering compression.</a:t>
                </a:r>
              </a:p>
              <a:p>
                <a:pPr marL="285750" indent="-285750">
                  <a:lnSpc>
                    <a:spcPct val="150000"/>
                  </a:lnSpc>
                  <a:buFont typeface="Wingdings" pitchFamily="2" charset="2"/>
                  <a:buChar char="n"/>
                </a:pPr>
                <a:r>
                  <a:rPr lang="en" altLang="zh-CN" b="1" dirty="0"/>
                  <a:t>Result:</a:t>
                </a:r>
                <a:r>
                  <a:rPr lang="en" altLang="zh-CN" dirty="0"/>
                  <a:t> Variables reduced from </a:t>
                </a:r>
                <a14:m>
                  <m:oMath xmlns:m="http://schemas.openxmlformats.org/officeDocument/2006/math">
                    <m:r>
                      <a:rPr lang="en" altLang="zh-CN" i="1" dirty="0" smtClean="0">
                        <a:latin typeface="Cambria Math" panose="02040503050406030204" pitchFamily="18" charset="0"/>
                      </a:rPr>
                      <m:t>𝐾</m:t>
                    </m:r>
                  </m:oMath>
                </a14:m>
                <a:r>
                  <a:rPr lang="en" altLang="zh-CN" dirty="0"/>
                  <a:t> to </a:t>
                </a:r>
                <a14:m>
                  <m:oMath xmlns:m="http://schemas.openxmlformats.org/officeDocument/2006/math">
                    <m:r>
                      <a:rPr lang="en" altLang="zh-CN" i="1" dirty="0" smtClean="0">
                        <a:latin typeface="Cambria Math" panose="02040503050406030204" pitchFamily="18" charset="0"/>
                      </a:rPr>
                      <m:t>𝐾</m:t>
                    </m:r>
                    <m:r>
                      <a:rPr lang="en" altLang="zh-CN" i="1" dirty="0" smtClean="0">
                        <a:latin typeface="Cambria Math" panose="02040503050406030204" pitchFamily="18" charset="0"/>
                      </a:rPr>
                      <m:t>′</m:t>
                    </m:r>
                  </m:oMath>
                </a14:m>
                <a:r>
                  <a:rPr lang="en" altLang="zh-CN" dirty="0"/>
                  <a:t>.</a:t>
                </a:r>
              </a:p>
            </p:txBody>
          </p:sp>
        </mc:Choice>
        <mc:Fallback>
          <p:sp>
            <p:nvSpPr>
              <p:cNvPr id="12" name="文本框 11">
                <a:extLst>
                  <a:ext uri="{FF2B5EF4-FFF2-40B4-BE49-F238E27FC236}">
                    <a16:creationId xmlns:a16="http://schemas.microsoft.com/office/drawing/2014/main" id="{0AA16848-C987-9B37-5924-BBE669390B7A}"/>
                  </a:ext>
                </a:extLst>
              </p:cNvPr>
              <p:cNvSpPr txBox="1">
                <a:spLocks noRot="1" noChangeAspect="1" noMove="1" noResize="1" noEditPoints="1" noAdjustHandles="1" noChangeArrowheads="1" noChangeShapeType="1" noTextEdit="1"/>
              </p:cNvSpPr>
              <p:nvPr/>
            </p:nvSpPr>
            <p:spPr>
              <a:xfrm>
                <a:off x="6110309" y="3431008"/>
                <a:ext cx="5760395" cy="2118529"/>
              </a:xfrm>
              <a:prstGeom prst="rect">
                <a:avLst/>
              </a:prstGeom>
              <a:blipFill>
                <a:blip r:embed="rId8"/>
                <a:stretch>
                  <a:fillRect l="-440" r="-1758" b="-419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357992232"/>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4A01862B-94A7-3E8D-F867-0F259E174DCE}"/>
              </a:ext>
            </a:extLst>
          </p:cNvPr>
          <p:cNvSpPr/>
          <p:nvPr/>
        </p:nvSpPr>
        <p:spPr>
          <a:xfrm>
            <a:off x="6504505" y="3408369"/>
            <a:ext cx="2201620" cy="2221675"/>
          </a:xfrm>
          <a:prstGeom prst="ellipse">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7560" y="-23836"/>
            <a:ext cx="10515600" cy="1325563"/>
          </a:xfrm>
        </p:spPr>
        <p:txBody>
          <a:bodyPr/>
          <a:lstStyle/>
          <a:p>
            <a:pPr algn="l"/>
            <a:r>
              <a:rPr lang="en" altLang="zh-CN" sz="3600" b="1" dirty="0"/>
              <a:t>GaussDB-HTAP System</a:t>
            </a:r>
            <a:endParaRPr lang="zh-CN" altLang="en-US" sz="3600" b="1" dirty="0"/>
          </a:p>
        </p:txBody>
      </p:sp>
      <p:sp>
        <p:nvSpPr>
          <p:cNvPr id="3" name="椭圆 2">
            <a:extLst>
              <a:ext uri="{FF2B5EF4-FFF2-40B4-BE49-F238E27FC236}">
                <a16:creationId xmlns:a16="http://schemas.microsoft.com/office/drawing/2014/main" id="{E72CD4E8-2488-5544-E2C2-304CA6F05A35}"/>
              </a:ext>
            </a:extLst>
          </p:cNvPr>
          <p:cNvSpPr/>
          <p:nvPr/>
        </p:nvSpPr>
        <p:spPr>
          <a:xfrm>
            <a:off x="574227" y="2142067"/>
            <a:ext cx="3240000" cy="3240000"/>
          </a:xfrm>
          <a:prstGeom prst="ellipse">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331F05E-2203-7E73-5F74-A8BA3795D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067" y="1126350"/>
            <a:ext cx="1716118" cy="1716118"/>
          </a:xfrm>
          <a:prstGeom prst="rect">
            <a:avLst/>
          </a:prstGeom>
        </p:spPr>
      </p:pic>
      <p:sp>
        <p:nvSpPr>
          <p:cNvPr id="7" name="椭圆 6">
            <a:extLst>
              <a:ext uri="{FF2B5EF4-FFF2-40B4-BE49-F238E27FC236}">
                <a16:creationId xmlns:a16="http://schemas.microsoft.com/office/drawing/2014/main" id="{6E35C493-837C-3BBA-FD2E-4E6BEFF9BA39}"/>
              </a:ext>
            </a:extLst>
          </p:cNvPr>
          <p:cNvSpPr/>
          <p:nvPr/>
        </p:nvSpPr>
        <p:spPr>
          <a:xfrm>
            <a:off x="2445360" y="2142067"/>
            <a:ext cx="3240000" cy="3240000"/>
          </a:xfrm>
          <a:prstGeom prst="ellipse">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40975A3-A2F6-393B-7657-A1DA930D719F}"/>
              </a:ext>
            </a:extLst>
          </p:cNvPr>
          <p:cNvSpPr txBox="1"/>
          <p:nvPr/>
        </p:nvSpPr>
        <p:spPr>
          <a:xfrm>
            <a:off x="904427" y="3469679"/>
            <a:ext cx="1388533" cy="584775"/>
          </a:xfrm>
          <a:prstGeom prst="rect">
            <a:avLst/>
          </a:prstGeom>
          <a:noFill/>
        </p:spPr>
        <p:txBody>
          <a:bodyPr wrap="square" rtlCol="0">
            <a:spAutoFit/>
          </a:bodyPr>
          <a:lstStyle/>
          <a:p>
            <a:r>
              <a:rPr lang="en-US" altLang="zh-CN" sz="3200" b="1" dirty="0">
                <a:solidFill>
                  <a:schemeClr val="bg1"/>
                </a:solidFill>
              </a:rPr>
              <a:t>OLTP</a:t>
            </a:r>
            <a:endParaRPr lang="zh-CN" altLang="en-US" sz="3200" b="1" dirty="0">
              <a:solidFill>
                <a:schemeClr val="bg1"/>
              </a:solidFill>
            </a:endParaRPr>
          </a:p>
        </p:txBody>
      </p:sp>
      <p:sp>
        <p:nvSpPr>
          <p:cNvPr id="9" name="文本框 8">
            <a:extLst>
              <a:ext uri="{FF2B5EF4-FFF2-40B4-BE49-F238E27FC236}">
                <a16:creationId xmlns:a16="http://schemas.microsoft.com/office/drawing/2014/main" id="{DF31AC34-C90C-B2F7-92B6-8ACD928FCD72}"/>
              </a:ext>
            </a:extLst>
          </p:cNvPr>
          <p:cNvSpPr txBox="1"/>
          <p:nvPr/>
        </p:nvSpPr>
        <p:spPr>
          <a:xfrm>
            <a:off x="4055527" y="3469678"/>
            <a:ext cx="1388533" cy="584775"/>
          </a:xfrm>
          <a:prstGeom prst="rect">
            <a:avLst/>
          </a:prstGeom>
          <a:noFill/>
        </p:spPr>
        <p:txBody>
          <a:bodyPr wrap="square" rtlCol="0">
            <a:spAutoFit/>
          </a:bodyPr>
          <a:lstStyle/>
          <a:p>
            <a:r>
              <a:rPr lang="en-US" altLang="zh-CN" sz="3200" b="1" dirty="0"/>
              <a:t>OLAP</a:t>
            </a:r>
            <a:endParaRPr lang="zh-CN" altLang="en-US" sz="3200" b="1" dirty="0"/>
          </a:p>
        </p:txBody>
      </p:sp>
      <p:sp>
        <p:nvSpPr>
          <p:cNvPr id="10" name="文本框 9">
            <a:extLst>
              <a:ext uri="{FF2B5EF4-FFF2-40B4-BE49-F238E27FC236}">
                <a16:creationId xmlns:a16="http://schemas.microsoft.com/office/drawing/2014/main" id="{9ECD06A4-6774-28A2-43CE-138933F86454}"/>
              </a:ext>
            </a:extLst>
          </p:cNvPr>
          <p:cNvSpPr txBox="1"/>
          <p:nvPr/>
        </p:nvSpPr>
        <p:spPr>
          <a:xfrm>
            <a:off x="2478477" y="3469677"/>
            <a:ext cx="1388533" cy="584775"/>
          </a:xfrm>
          <a:prstGeom prst="rect">
            <a:avLst/>
          </a:prstGeom>
          <a:noFill/>
        </p:spPr>
        <p:txBody>
          <a:bodyPr wrap="square" rtlCol="0">
            <a:spAutoFit/>
          </a:bodyPr>
          <a:lstStyle/>
          <a:p>
            <a:r>
              <a:rPr lang="en-US" altLang="zh-CN" sz="3200" b="1" dirty="0">
                <a:solidFill>
                  <a:schemeClr val="tx1">
                    <a:lumMod val="65000"/>
                    <a:lumOff val="35000"/>
                  </a:schemeClr>
                </a:solidFill>
              </a:rPr>
              <a:t>HTAP</a:t>
            </a:r>
            <a:endParaRPr lang="zh-CN" altLang="en-US" sz="3200" b="1" dirty="0">
              <a:solidFill>
                <a:schemeClr val="tx1">
                  <a:lumMod val="65000"/>
                  <a:lumOff val="35000"/>
                </a:schemeClr>
              </a:solidFill>
            </a:endParaRPr>
          </a:p>
        </p:txBody>
      </p:sp>
      <p:pic>
        <p:nvPicPr>
          <p:cNvPr id="6" name="图片 5">
            <a:extLst>
              <a:ext uri="{FF2B5EF4-FFF2-40B4-BE49-F238E27FC236}">
                <a16:creationId xmlns:a16="http://schemas.microsoft.com/office/drawing/2014/main" id="{EED7F88C-E3E4-34CA-E91E-CAC827559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583" y="3603564"/>
            <a:ext cx="1118809" cy="860623"/>
          </a:xfrm>
          <a:prstGeom prst="rect">
            <a:avLst/>
          </a:prstGeom>
        </p:spPr>
      </p:pic>
      <p:sp>
        <p:nvSpPr>
          <p:cNvPr id="11" name="文本框 10">
            <a:extLst>
              <a:ext uri="{FF2B5EF4-FFF2-40B4-BE49-F238E27FC236}">
                <a16:creationId xmlns:a16="http://schemas.microsoft.com/office/drawing/2014/main" id="{AD1991BC-7B48-5F32-0420-4EDB90A3EA48}"/>
              </a:ext>
            </a:extLst>
          </p:cNvPr>
          <p:cNvSpPr txBox="1"/>
          <p:nvPr/>
        </p:nvSpPr>
        <p:spPr>
          <a:xfrm>
            <a:off x="8288298" y="2825010"/>
            <a:ext cx="1603324" cy="523220"/>
          </a:xfrm>
          <a:prstGeom prst="rect">
            <a:avLst/>
          </a:prstGeom>
          <a:noFill/>
        </p:spPr>
        <p:txBody>
          <a:bodyPr wrap="none" rtlCol="0">
            <a:spAutoFit/>
          </a:bodyPr>
          <a:lstStyle/>
          <a:p>
            <a:r>
              <a:rPr kumimoji="1" lang="en-US" altLang="zh-CN" sz="2800" b="1" dirty="0"/>
              <a:t>Banking</a:t>
            </a:r>
            <a:endParaRPr kumimoji="1" lang="zh-CN" altLang="en-US" sz="2800" b="1" dirty="0"/>
          </a:p>
        </p:txBody>
      </p:sp>
      <p:sp>
        <p:nvSpPr>
          <p:cNvPr id="14" name="文本框 13">
            <a:extLst>
              <a:ext uri="{FF2B5EF4-FFF2-40B4-BE49-F238E27FC236}">
                <a16:creationId xmlns:a16="http://schemas.microsoft.com/office/drawing/2014/main" id="{0C23CD1D-7346-AA7A-1434-82040EAD726F}"/>
              </a:ext>
            </a:extLst>
          </p:cNvPr>
          <p:cNvSpPr txBox="1"/>
          <p:nvPr/>
        </p:nvSpPr>
        <p:spPr>
          <a:xfrm>
            <a:off x="6795481" y="4493004"/>
            <a:ext cx="1619524" cy="923330"/>
          </a:xfrm>
          <a:prstGeom prst="rect">
            <a:avLst/>
          </a:prstGeom>
          <a:noFill/>
        </p:spPr>
        <p:txBody>
          <a:bodyPr wrap="square">
            <a:spAutoFit/>
          </a:bodyPr>
          <a:lstStyle/>
          <a:p>
            <a:pPr algn="ctr"/>
            <a:r>
              <a:rPr lang="en" altLang="zh-CN" dirty="0">
                <a:latin typeface="Arial" panose="020B0604020202020204" pitchFamily="34" charset="0"/>
                <a:cs typeface="Arial" panose="020B0604020202020204" pitchFamily="34" charset="0"/>
              </a:rPr>
              <a:t>T</a:t>
            </a:r>
            <a:r>
              <a:rPr lang="zh-CN" altLang="en-US" dirty="0">
                <a:latin typeface="Arial" panose="020B0604020202020204" pitchFamily="34" charset="0"/>
                <a:cs typeface="Arial" panose="020B0604020202020204" pitchFamily="34" charset="0"/>
              </a:rPr>
              <a:t>ransfers</a:t>
            </a:r>
            <a:endParaRPr lang="en-US" altLang="zh-CN" dirty="0">
              <a:latin typeface="Arial" panose="020B0604020202020204" pitchFamily="34" charset="0"/>
              <a:cs typeface="Arial" panose="020B0604020202020204" pitchFamily="34" charset="0"/>
            </a:endParaRPr>
          </a:p>
          <a:p>
            <a:pPr algn="ctr"/>
            <a:r>
              <a:rPr lang="en-US" altLang="zh-CN" dirty="0">
                <a:latin typeface="Arial" panose="020B0604020202020204" pitchFamily="34" charset="0"/>
                <a:cs typeface="Arial" panose="020B0604020202020204" pitchFamily="34" charset="0"/>
              </a:rPr>
              <a:t>Deposits</a:t>
            </a:r>
          </a:p>
          <a:p>
            <a:pPr algn="ctr"/>
            <a:r>
              <a:rPr lang="en-US" altLang="zh-CN" dirty="0">
                <a:latin typeface="Arial" panose="020B0604020202020204" pitchFamily="34" charset="0"/>
                <a:cs typeface="Arial" panose="020B0604020202020204" pitchFamily="34" charset="0"/>
              </a:rPr>
              <a:t>Withdrawals</a:t>
            </a:r>
            <a:endParaRPr lang="zh-CN" altLang="en-US" dirty="0">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88B78814-8338-0402-A36D-DC07C5D0F995}"/>
              </a:ext>
            </a:extLst>
          </p:cNvPr>
          <p:cNvSpPr/>
          <p:nvPr/>
        </p:nvSpPr>
        <p:spPr>
          <a:xfrm>
            <a:off x="9144402" y="3408369"/>
            <a:ext cx="2201620" cy="2221675"/>
          </a:xfrm>
          <a:prstGeom prst="ellipse">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C7D2CD92-0D4D-DDEC-D34E-5483993296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3523" y="3603564"/>
            <a:ext cx="991263" cy="991263"/>
          </a:xfrm>
          <a:prstGeom prst="rect">
            <a:avLst/>
          </a:prstGeom>
        </p:spPr>
      </p:pic>
      <p:sp>
        <p:nvSpPr>
          <p:cNvPr id="22" name="文本框 21">
            <a:extLst>
              <a:ext uri="{FF2B5EF4-FFF2-40B4-BE49-F238E27FC236}">
                <a16:creationId xmlns:a16="http://schemas.microsoft.com/office/drawing/2014/main" id="{7C2F7972-503A-86B2-F380-8E4866859C03}"/>
              </a:ext>
            </a:extLst>
          </p:cNvPr>
          <p:cNvSpPr txBox="1"/>
          <p:nvPr/>
        </p:nvSpPr>
        <p:spPr>
          <a:xfrm>
            <a:off x="9322658" y="4631503"/>
            <a:ext cx="2023364" cy="923330"/>
          </a:xfrm>
          <a:prstGeom prst="rect">
            <a:avLst/>
          </a:prstGeom>
          <a:noFill/>
        </p:spPr>
        <p:txBody>
          <a:bodyPr wrap="square">
            <a:spAutoFit/>
          </a:bodyPr>
          <a:lstStyle>
            <a:defPPr>
              <a:defRPr lang="zh-CN"/>
            </a:defPPr>
            <a:lvl1pPr algn="ctr"/>
          </a:lstStyle>
          <a:p>
            <a:r>
              <a:rPr lang="en-US" altLang="zh-CN" dirty="0"/>
              <a:t>Financial Reports</a:t>
            </a:r>
          </a:p>
          <a:p>
            <a:r>
              <a:rPr lang="en-US" altLang="zh-CN" dirty="0"/>
              <a:t>F</a:t>
            </a:r>
            <a:r>
              <a:rPr lang="zh-CN" altLang="en-US" dirty="0"/>
              <a:t>raud </a:t>
            </a:r>
            <a:r>
              <a:rPr lang="en-US" altLang="zh-CN" dirty="0"/>
              <a:t>D</a:t>
            </a:r>
            <a:r>
              <a:rPr lang="zh-CN" altLang="en-US" dirty="0"/>
              <a:t>etection</a:t>
            </a:r>
            <a:endParaRPr lang="en-US" altLang="zh-CN" dirty="0"/>
          </a:p>
          <a:p>
            <a:endParaRPr lang="zh-CN" altLang="en-US" dirty="0"/>
          </a:p>
        </p:txBody>
      </p:sp>
      <p:sp>
        <p:nvSpPr>
          <p:cNvPr id="23" name="文本框 22">
            <a:extLst>
              <a:ext uri="{FF2B5EF4-FFF2-40B4-BE49-F238E27FC236}">
                <a16:creationId xmlns:a16="http://schemas.microsoft.com/office/drawing/2014/main" id="{B18BB68F-0EF6-2C3D-F8B0-6A719D8DD5FC}"/>
              </a:ext>
            </a:extLst>
          </p:cNvPr>
          <p:cNvSpPr txBox="1"/>
          <p:nvPr/>
        </p:nvSpPr>
        <p:spPr>
          <a:xfrm>
            <a:off x="7115342" y="5678166"/>
            <a:ext cx="1468397" cy="400110"/>
          </a:xfrm>
          <a:prstGeom prst="rect">
            <a:avLst/>
          </a:prstGeom>
          <a:noFill/>
        </p:spPr>
        <p:txBody>
          <a:bodyPr wrap="square" rtlCol="0">
            <a:spAutoFit/>
          </a:bodyPr>
          <a:lstStyle/>
          <a:p>
            <a:r>
              <a:rPr lang="en-US" altLang="zh-CN" sz="2000" b="1" dirty="0"/>
              <a:t>OLTP</a:t>
            </a:r>
            <a:endParaRPr lang="zh-CN" altLang="en-US" sz="2000" b="1" dirty="0"/>
          </a:p>
        </p:txBody>
      </p:sp>
      <p:sp>
        <p:nvSpPr>
          <p:cNvPr id="24" name="文本框 23">
            <a:extLst>
              <a:ext uri="{FF2B5EF4-FFF2-40B4-BE49-F238E27FC236}">
                <a16:creationId xmlns:a16="http://schemas.microsoft.com/office/drawing/2014/main" id="{07158CB8-8181-A6A2-DF73-7D48A23A90BC}"/>
              </a:ext>
            </a:extLst>
          </p:cNvPr>
          <p:cNvSpPr txBox="1"/>
          <p:nvPr/>
        </p:nvSpPr>
        <p:spPr>
          <a:xfrm>
            <a:off x="9929750" y="5591609"/>
            <a:ext cx="1468397" cy="400110"/>
          </a:xfrm>
          <a:prstGeom prst="rect">
            <a:avLst/>
          </a:prstGeom>
          <a:noFill/>
        </p:spPr>
        <p:txBody>
          <a:bodyPr wrap="square" rtlCol="0">
            <a:spAutoFit/>
          </a:bodyPr>
          <a:lstStyle/>
          <a:p>
            <a:r>
              <a:rPr lang="en-US" altLang="zh-CN" sz="2000" b="1" dirty="0"/>
              <a:t>OLAP</a:t>
            </a:r>
            <a:endParaRPr lang="zh-CN" altLang="en-US" sz="2000" b="1" dirty="0"/>
          </a:p>
        </p:txBody>
      </p:sp>
      <p:sp>
        <p:nvSpPr>
          <p:cNvPr id="25" name="下箭头 24">
            <a:extLst>
              <a:ext uri="{FF2B5EF4-FFF2-40B4-BE49-F238E27FC236}">
                <a16:creationId xmlns:a16="http://schemas.microsoft.com/office/drawing/2014/main" id="{B35FC6CD-CCE1-4E68-7A9B-DCF6596DA7B7}"/>
              </a:ext>
            </a:extLst>
          </p:cNvPr>
          <p:cNvSpPr/>
          <p:nvPr/>
        </p:nvSpPr>
        <p:spPr>
          <a:xfrm rot="2289133">
            <a:off x="7611987" y="2652519"/>
            <a:ext cx="518574" cy="690008"/>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下箭头 25">
            <a:extLst>
              <a:ext uri="{FF2B5EF4-FFF2-40B4-BE49-F238E27FC236}">
                <a16:creationId xmlns:a16="http://schemas.microsoft.com/office/drawing/2014/main" id="{9191CFE8-3ABA-B300-2C4C-B24307AAEA8A}"/>
              </a:ext>
            </a:extLst>
          </p:cNvPr>
          <p:cNvSpPr/>
          <p:nvPr/>
        </p:nvSpPr>
        <p:spPr>
          <a:xfrm rot="19496699">
            <a:off x="9913527" y="2652652"/>
            <a:ext cx="518574" cy="690008"/>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492001608"/>
      </p:ext>
    </p:extLst>
  </p:cSld>
  <p:clrMapOvr>
    <a:masterClrMapping/>
  </p:clrMapOvr>
  <mc:AlternateContent xmlns:mc="http://schemas.openxmlformats.org/markup-compatibility/2006" xmlns:p14="http://schemas.microsoft.com/office/powerpoint/2010/main">
    <mc:Choice Requires="p14">
      <p:transition spd="slow" p14:dur="2000" advTm="47366"/>
    </mc:Choice>
    <mc:Fallback xmlns="">
      <p:transition spd="slow" advTm="4736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Memory Allocation</a:t>
            </a:r>
            <a:endParaRPr lang="zh-CN" altLang="en-US" b="1" dirty="0"/>
          </a:p>
        </p:txBody>
      </p:sp>
      <p:pic>
        <p:nvPicPr>
          <p:cNvPr id="9" name="图片 8">
            <a:extLst>
              <a:ext uri="{FF2B5EF4-FFF2-40B4-BE49-F238E27FC236}">
                <a16:creationId xmlns:a16="http://schemas.microsoft.com/office/drawing/2014/main" id="{86994519-D427-B118-57A8-4E942C0C7A8E}"/>
              </a:ext>
            </a:extLst>
          </p:cNvPr>
          <p:cNvPicPr>
            <a:picLocks noChangeAspect="1"/>
          </p:cNvPicPr>
          <p:nvPr/>
        </p:nvPicPr>
        <p:blipFill>
          <a:blip r:embed="rId4"/>
          <a:stretch>
            <a:fillRect/>
          </a:stretch>
        </p:blipFill>
        <p:spPr>
          <a:xfrm>
            <a:off x="6096000" y="2193901"/>
            <a:ext cx="5649455" cy="2740922"/>
          </a:xfrm>
          <a:prstGeom prst="rect">
            <a:avLst/>
          </a:prstGeom>
        </p:spPr>
      </p:pic>
      <p:sp>
        <p:nvSpPr>
          <p:cNvPr id="11" name="文本框 10">
            <a:extLst>
              <a:ext uri="{FF2B5EF4-FFF2-40B4-BE49-F238E27FC236}">
                <a16:creationId xmlns:a16="http://schemas.microsoft.com/office/drawing/2014/main" id="{FA003DF4-609C-A8E3-E6D7-2BF1E84FFCCD}"/>
              </a:ext>
            </a:extLst>
          </p:cNvPr>
          <p:cNvSpPr txBox="1"/>
          <p:nvPr/>
        </p:nvSpPr>
        <p:spPr>
          <a:xfrm>
            <a:off x="6381939" y="5107241"/>
            <a:ext cx="5581462" cy="276999"/>
          </a:xfrm>
          <a:prstGeom prst="rect">
            <a:avLst/>
          </a:prstGeom>
          <a:noFill/>
        </p:spPr>
        <p:txBody>
          <a:bodyPr wrap="square">
            <a:spAutoFit/>
          </a:bodyPr>
          <a:lstStyle/>
          <a:p>
            <a:r>
              <a:rPr lang="en" altLang="zh-CN" sz="1200" dirty="0">
                <a:effectLst/>
                <a:latin typeface="Helvetica" pitchFamily="2" charset="0"/>
              </a:rPr>
              <a:t>Figure: The Impact of Buffer Allocation Between Row Store and Column Store</a:t>
            </a:r>
          </a:p>
        </p:txBody>
      </p:sp>
      <p:sp>
        <p:nvSpPr>
          <p:cNvPr id="17" name="文本框 16">
            <a:extLst>
              <a:ext uri="{FF2B5EF4-FFF2-40B4-BE49-F238E27FC236}">
                <a16:creationId xmlns:a16="http://schemas.microsoft.com/office/drawing/2014/main" id="{B10ADAF1-0029-732C-5ACF-CB3082C0FA59}"/>
              </a:ext>
            </a:extLst>
          </p:cNvPr>
          <p:cNvSpPr txBox="1"/>
          <p:nvPr/>
        </p:nvSpPr>
        <p:spPr>
          <a:xfrm>
            <a:off x="514349" y="2245029"/>
            <a:ext cx="5057001" cy="1564531"/>
          </a:xfrm>
          <a:prstGeom prst="rect">
            <a:avLst/>
          </a:prstGeom>
          <a:noFill/>
        </p:spPr>
        <p:txBody>
          <a:bodyPr wrap="square">
            <a:spAutoFit/>
          </a:bodyPr>
          <a:lstStyle/>
          <a:p>
            <a:r>
              <a:rPr lang="en-US" altLang="zh-CN" b="1" dirty="0"/>
              <a:t>Intuitions</a:t>
            </a:r>
            <a:r>
              <a:rPr lang="en" altLang="zh-CN" b="1" dirty="0"/>
              <a:t>:</a:t>
            </a:r>
            <a:r>
              <a:rPr lang="en" altLang="zh-CN" dirty="0"/>
              <a:t> </a:t>
            </a:r>
          </a:p>
          <a:p>
            <a:pPr marL="342900" indent="-342900">
              <a:lnSpc>
                <a:spcPct val="150000"/>
              </a:lnSpc>
              <a:buFont typeface="+mj-lt"/>
              <a:buAutoNum type="arabicPeriod"/>
            </a:pPr>
            <a:r>
              <a:rPr lang="en" altLang="zh-CN" dirty="0"/>
              <a:t>Model throughput-to-memory function</a:t>
            </a:r>
          </a:p>
          <a:p>
            <a:pPr marL="342900" indent="-342900">
              <a:lnSpc>
                <a:spcPct val="150000"/>
              </a:lnSpc>
              <a:buFont typeface="+mj-lt"/>
              <a:buAutoNum type="arabicPeriod"/>
            </a:pPr>
            <a:r>
              <a:rPr lang="en" altLang="zh-CN" dirty="0"/>
              <a:t>Prioritize TP throughput, then allocate the rest memory to AP</a:t>
            </a:r>
            <a:endParaRPr lang="zh-CN" altLang="en-US" dirty="0"/>
          </a:p>
        </p:txBody>
      </p:sp>
      <p:sp>
        <p:nvSpPr>
          <p:cNvPr id="19" name="文本框 18">
            <a:extLst>
              <a:ext uri="{FF2B5EF4-FFF2-40B4-BE49-F238E27FC236}">
                <a16:creationId xmlns:a16="http://schemas.microsoft.com/office/drawing/2014/main" id="{3C70B2F1-E4D3-C078-4310-DF92EFCF5D82}"/>
              </a:ext>
            </a:extLst>
          </p:cNvPr>
          <p:cNvSpPr txBox="1"/>
          <p:nvPr/>
        </p:nvSpPr>
        <p:spPr>
          <a:xfrm>
            <a:off x="514349" y="1663702"/>
            <a:ext cx="5057001" cy="369332"/>
          </a:xfrm>
          <a:prstGeom prst="rect">
            <a:avLst/>
          </a:prstGeom>
          <a:noFill/>
        </p:spPr>
        <p:txBody>
          <a:bodyPr wrap="square">
            <a:spAutoFit/>
          </a:bodyPr>
          <a:lstStyle/>
          <a:p>
            <a:r>
              <a:rPr lang="en" altLang="zh-CN" b="1" dirty="0">
                <a:latin typeface="Microsoft YaHei" panose="020B0503020204020204" pitchFamily="34" charset="-122"/>
                <a:ea typeface="Microsoft YaHei" panose="020B0503020204020204" pitchFamily="34" charset="-122"/>
              </a:rPr>
              <a:t>Why is Memory Allocation Non-Trivial?</a:t>
            </a:r>
            <a:endParaRPr lang="zh-CN" altLang="en-US" b="1" dirty="0">
              <a:latin typeface="Microsoft YaHei" panose="020B0503020204020204" pitchFamily="34" charset="-122"/>
              <a:ea typeface="Microsoft YaHei" panose="020B0503020204020204" pitchFamily="34" charset="-122"/>
            </a:endParaRPr>
          </a:p>
        </p:txBody>
      </p:sp>
    </p:spTree>
    <p:custDataLst>
      <p:tags r:id="rId1"/>
    </p:custDataLst>
    <p:extLst>
      <p:ext uri="{BB962C8B-B14F-4D97-AF65-F5344CB8AC3E}">
        <p14:creationId xmlns:p14="http://schemas.microsoft.com/office/powerpoint/2010/main" val="1312776762"/>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Memory Allocation</a:t>
            </a:r>
            <a:endParaRPr lang="zh-CN" altLang="en-US" b="1" dirty="0"/>
          </a:p>
        </p:txBody>
      </p:sp>
      <p:pic>
        <p:nvPicPr>
          <p:cNvPr id="9" name="图片 8">
            <a:extLst>
              <a:ext uri="{FF2B5EF4-FFF2-40B4-BE49-F238E27FC236}">
                <a16:creationId xmlns:a16="http://schemas.microsoft.com/office/drawing/2014/main" id="{86994519-D427-B118-57A8-4E942C0C7A8E}"/>
              </a:ext>
            </a:extLst>
          </p:cNvPr>
          <p:cNvPicPr>
            <a:picLocks noChangeAspect="1"/>
          </p:cNvPicPr>
          <p:nvPr/>
        </p:nvPicPr>
        <p:blipFill>
          <a:blip r:embed="rId4"/>
          <a:stretch>
            <a:fillRect/>
          </a:stretch>
        </p:blipFill>
        <p:spPr>
          <a:xfrm>
            <a:off x="6096000" y="2193901"/>
            <a:ext cx="5649455" cy="2740922"/>
          </a:xfrm>
          <a:prstGeom prst="rect">
            <a:avLst/>
          </a:prstGeom>
        </p:spPr>
      </p:pic>
      <p:sp>
        <p:nvSpPr>
          <p:cNvPr id="11" name="文本框 10">
            <a:extLst>
              <a:ext uri="{FF2B5EF4-FFF2-40B4-BE49-F238E27FC236}">
                <a16:creationId xmlns:a16="http://schemas.microsoft.com/office/drawing/2014/main" id="{FA003DF4-609C-A8E3-E6D7-2BF1E84FFCCD}"/>
              </a:ext>
            </a:extLst>
          </p:cNvPr>
          <p:cNvSpPr txBox="1"/>
          <p:nvPr/>
        </p:nvSpPr>
        <p:spPr>
          <a:xfrm>
            <a:off x="6381939" y="5107241"/>
            <a:ext cx="5581462" cy="276999"/>
          </a:xfrm>
          <a:prstGeom prst="rect">
            <a:avLst/>
          </a:prstGeom>
          <a:noFill/>
        </p:spPr>
        <p:txBody>
          <a:bodyPr wrap="square">
            <a:spAutoFit/>
          </a:bodyPr>
          <a:lstStyle/>
          <a:p>
            <a:r>
              <a:rPr lang="en" altLang="zh-CN" sz="1200" dirty="0">
                <a:effectLst/>
                <a:latin typeface="Helvetica" pitchFamily="2" charset="0"/>
              </a:rPr>
              <a:t>Figure: The Impact of Buffer Allocation Between Row Store and Column Store</a:t>
            </a:r>
          </a:p>
        </p:txBody>
      </p:sp>
      <p:sp>
        <p:nvSpPr>
          <p:cNvPr id="17" name="文本框 16">
            <a:extLst>
              <a:ext uri="{FF2B5EF4-FFF2-40B4-BE49-F238E27FC236}">
                <a16:creationId xmlns:a16="http://schemas.microsoft.com/office/drawing/2014/main" id="{B10ADAF1-0029-732C-5ACF-CB3082C0FA59}"/>
              </a:ext>
            </a:extLst>
          </p:cNvPr>
          <p:cNvSpPr txBox="1"/>
          <p:nvPr/>
        </p:nvSpPr>
        <p:spPr>
          <a:xfrm>
            <a:off x="514349" y="2245029"/>
            <a:ext cx="5057001" cy="1564531"/>
          </a:xfrm>
          <a:prstGeom prst="rect">
            <a:avLst/>
          </a:prstGeom>
          <a:noFill/>
        </p:spPr>
        <p:txBody>
          <a:bodyPr wrap="square">
            <a:spAutoFit/>
          </a:bodyPr>
          <a:lstStyle/>
          <a:p>
            <a:r>
              <a:rPr lang="en-US" altLang="zh-CN" b="1" dirty="0"/>
              <a:t>Intuitions</a:t>
            </a:r>
            <a:r>
              <a:rPr lang="en" altLang="zh-CN" b="1" dirty="0"/>
              <a:t>:</a:t>
            </a:r>
            <a:r>
              <a:rPr lang="en" altLang="zh-CN" dirty="0"/>
              <a:t> </a:t>
            </a:r>
          </a:p>
          <a:p>
            <a:pPr marL="342900" indent="-342900">
              <a:lnSpc>
                <a:spcPct val="150000"/>
              </a:lnSpc>
              <a:buFont typeface="+mj-lt"/>
              <a:buAutoNum type="arabicPeriod"/>
            </a:pPr>
            <a:r>
              <a:rPr lang="en" altLang="zh-CN" dirty="0"/>
              <a:t>Model throughput-to-memory function</a:t>
            </a:r>
          </a:p>
          <a:p>
            <a:pPr marL="342900" indent="-342900">
              <a:lnSpc>
                <a:spcPct val="150000"/>
              </a:lnSpc>
              <a:buFont typeface="+mj-lt"/>
              <a:buAutoNum type="arabicPeriod"/>
            </a:pPr>
            <a:r>
              <a:rPr lang="en" altLang="zh-CN" dirty="0"/>
              <a:t>Prioritize TP throughput, then allocate the rest memory to AP</a:t>
            </a:r>
            <a:endParaRPr lang="zh-CN" altLang="en-US" dirty="0"/>
          </a:p>
        </p:txBody>
      </p:sp>
      <p:sp>
        <p:nvSpPr>
          <p:cNvPr id="19" name="文本框 18">
            <a:extLst>
              <a:ext uri="{FF2B5EF4-FFF2-40B4-BE49-F238E27FC236}">
                <a16:creationId xmlns:a16="http://schemas.microsoft.com/office/drawing/2014/main" id="{3C70B2F1-E4D3-C078-4310-DF92EFCF5D82}"/>
              </a:ext>
            </a:extLst>
          </p:cNvPr>
          <p:cNvSpPr txBox="1"/>
          <p:nvPr/>
        </p:nvSpPr>
        <p:spPr>
          <a:xfrm>
            <a:off x="514349" y="1663702"/>
            <a:ext cx="5057001" cy="369332"/>
          </a:xfrm>
          <a:prstGeom prst="rect">
            <a:avLst/>
          </a:prstGeom>
          <a:noFill/>
        </p:spPr>
        <p:txBody>
          <a:bodyPr wrap="square">
            <a:spAutoFit/>
          </a:bodyPr>
          <a:lstStyle/>
          <a:p>
            <a:r>
              <a:rPr lang="en" altLang="zh-CN" b="1" dirty="0">
                <a:latin typeface="Microsoft YaHei" panose="020B0503020204020204" pitchFamily="34" charset="-122"/>
                <a:ea typeface="Microsoft YaHei" panose="020B0503020204020204" pitchFamily="34" charset="-122"/>
              </a:rPr>
              <a:t>Why is Memory Allocation Non-Trivial?</a:t>
            </a:r>
            <a:endParaRPr lang="zh-CN" altLang="en-US" b="1"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D29319E9-E70A-425A-6110-CBADF9EECF09}"/>
              </a:ext>
            </a:extLst>
          </p:cNvPr>
          <p:cNvSpPr txBox="1"/>
          <p:nvPr/>
        </p:nvSpPr>
        <p:spPr>
          <a:xfrm>
            <a:off x="514349" y="3877293"/>
            <a:ext cx="5437788" cy="1703030"/>
          </a:xfrm>
          <a:prstGeom prst="rect">
            <a:avLst/>
          </a:prstGeom>
          <a:noFill/>
        </p:spPr>
        <p:txBody>
          <a:bodyPr wrap="square">
            <a:spAutoFit/>
          </a:bodyPr>
          <a:lstStyle/>
          <a:p>
            <a:pPr>
              <a:lnSpc>
                <a:spcPct val="150000"/>
              </a:lnSpc>
            </a:pPr>
            <a:r>
              <a:rPr lang="en" altLang="zh-CN" b="1" dirty="0"/>
              <a:t>Not Feasible in Practice:</a:t>
            </a:r>
            <a:endParaRPr lang="en" altLang="zh-CN" dirty="0"/>
          </a:p>
          <a:p>
            <a:pPr marL="285750" indent="-285750">
              <a:lnSpc>
                <a:spcPct val="150000"/>
              </a:lnSpc>
              <a:buFont typeface="Wingdings" pitchFamily="2" charset="2"/>
              <a:buChar char="n"/>
            </a:pPr>
            <a:r>
              <a:rPr lang="en" altLang="zh-CN" dirty="0"/>
              <a:t>TP and AP compete for I/O when co-located</a:t>
            </a:r>
          </a:p>
          <a:p>
            <a:pPr marL="285750" indent="-285750">
              <a:lnSpc>
                <a:spcPct val="150000"/>
              </a:lnSpc>
              <a:buFont typeface="Wingdings" pitchFamily="2" charset="2"/>
              <a:buChar char="n"/>
            </a:pPr>
            <a:r>
              <a:rPr lang="en" altLang="zh-CN" dirty="0"/>
              <a:t>Performance interference makes the function hard to predict</a:t>
            </a:r>
          </a:p>
        </p:txBody>
      </p:sp>
    </p:spTree>
    <p:custDataLst>
      <p:tags r:id="rId1"/>
    </p:custDataLst>
    <p:extLst>
      <p:ext uri="{BB962C8B-B14F-4D97-AF65-F5344CB8AC3E}">
        <p14:creationId xmlns:p14="http://schemas.microsoft.com/office/powerpoint/2010/main" val="2109300252"/>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Memory Allocation</a:t>
            </a:r>
            <a:endParaRPr lang="zh-CN" altLang="en-US" b="1" dirty="0"/>
          </a:p>
        </p:txBody>
      </p:sp>
      <p:pic>
        <p:nvPicPr>
          <p:cNvPr id="3" name="图片 2">
            <a:extLst>
              <a:ext uri="{FF2B5EF4-FFF2-40B4-BE49-F238E27FC236}">
                <a16:creationId xmlns:a16="http://schemas.microsoft.com/office/drawing/2014/main" id="{E8CACA5E-9EDA-E2E4-E901-EF710914611C}"/>
              </a:ext>
            </a:extLst>
          </p:cNvPr>
          <p:cNvPicPr>
            <a:picLocks noChangeAspect="1"/>
          </p:cNvPicPr>
          <p:nvPr/>
        </p:nvPicPr>
        <p:blipFill>
          <a:blip r:embed="rId4"/>
          <a:stretch>
            <a:fillRect/>
          </a:stretch>
        </p:blipFill>
        <p:spPr>
          <a:xfrm>
            <a:off x="514349" y="1757758"/>
            <a:ext cx="6092766" cy="3944158"/>
          </a:xfrm>
          <a:prstGeom prst="rect">
            <a:avLst/>
          </a:prstGeom>
        </p:spPr>
      </p:pic>
      <p:sp>
        <p:nvSpPr>
          <p:cNvPr id="6" name="文本框 5">
            <a:extLst>
              <a:ext uri="{FF2B5EF4-FFF2-40B4-BE49-F238E27FC236}">
                <a16:creationId xmlns:a16="http://schemas.microsoft.com/office/drawing/2014/main" id="{3C54569B-ADA7-3188-8281-22E0E838E0E1}"/>
              </a:ext>
            </a:extLst>
          </p:cNvPr>
          <p:cNvSpPr txBox="1"/>
          <p:nvPr/>
        </p:nvSpPr>
        <p:spPr>
          <a:xfrm>
            <a:off x="6695947" y="1555926"/>
            <a:ext cx="5102158" cy="2951898"/>
          </a:xfrm>
          <a:prstGeom prst="rect">
            <a:avLst/>
          </a:prstGeom>
          <a:noFill/>
        </p:spPr>
        <p:txBody>
          <a:bodyPr wrap="square">
            <a:spAutoFit/>
          </a:bodyPr>
          <a:lstStyle/>
          <a:p>
            <a:pPr marL="285750" indent="-285750">
              <a:lnSpc>
                <a:spcPct val="150000"/>
              </a:lnSpc>
              <a:buFont typeface="Wingdings" pitchFamily="2" charset="2"/>
              <a:buChar char="Ø"/>
            </a:pPr>
            <a:r>
              <a:rPr lang="en" altLang="zh-CN" b="1" dirty="0"/>
              <a:t>Bayesian-based Optimization Workflow</a:t>
            </a:r>
          </a:p>
          <a:p>
            <a:pPr marL="342900" indent="-342900">
              <a:lnSpc>
                <a:spcPct val="150000"/>
              </a:lnSpc>
              <a:buFont typeface="+mj-lt"/>
              <a:buAutoNum type="arabicPeriod"/>
            </a:pPr>
            <a:r>
              <a:rPr lang="en" altLang="zh-CN" dirty="0"/>
              <a:t>Collect samples &amp; costs</a:t>
            </a:r>
          </a:p>
          <a:p>
            <a:pPr marL="342900" indent="-342900">
              <a:lnSpc>
                <a:spcPct val="150000"/>
              </a:lnSpc>
              <a:buFont typeface="+mj-lt"/>
              <a:buAutoNum type="arabicPeriod"/>
            </a:pPr>
            <a:r>
              <a:rPr lang="en" altLang="zh-CN" dirty="0"/>
              <a:t>Build surrogate model</a:t>
            </a:r>
          </a:p>
          <a:p>
            <a:pPr marL="342900" indent="-342900">
              <a:lnSpc>
                <a:spcPct val="150000"/>
              </a:lnSpc>
              <a:buFont typeface="+mj-lt"/>
              <a:buAutoNum type="arabicPeriod"/>
            </a:pPr>
            <a:r>
              <a:rPr lang="en" altLang="zh-CN" dirty="0"/>
              <a:t>Select candidate (e.g., EI)</a:t>
            </a:r>
          </a:p>
          <a:p>
            <a:pPr marL="342900" indent="-342900">
              <a:lnSpc>
                <a:spcPct val="150000"/>
              </a:lnSpc>
              <a:buFont typeface="+mj-lt"/>
              <a:buAutoNum type="arabicPeriod"/>
            </a:pPr>
            <a:r>
              <a:rPr lang="en" altLang="zh-CN" dirty="0"/>
              <a:t>Evaluate &amp; update</a:t>
            </a:r>
          </a:p>
          <a:p>
            <a:pPr marL="342900" indent="-342900">
              <a:lnSpc>
                <a:spcPct val="150000"/>
              </a:lnSpc>
              <a:buFont typeface="+mj-lt"/>
              <a:buAutoNum type="arabicPeriod"/>
            </a:pPr>
            <a:r>
              <a:rPr lang="en" altLang="zh-CN" dirty="0"/>
              <a:t>Iterate to optimal TPS-aware allocation</a:t>
            </a:r>
          </a:p>
          <a:p>
            <a:pPr>
              <a:lnSpc>
                <a:spcPct val="150000"/>
              </a:lnSpc>
            </a:pPr>
            <a:endParaRPr lang="en" altLang="zh-CN" b="1" dirty="0">
              <a:latin typeface="Microsoft YaHei" panose="020B0503020204020204" pitchFamily="34" charset="-122"/>
              <a:ea typeface="Microsoft YaHei" panose="020B0503020204020204" pitchFamily="34" charset="-122"/>
            </a:endParaRPr>
          </a:p>
        </p:txBody>
      </p:sp>
    </p:spTree>
    <p:custDataLst>
      <p:tags r:id="rId1"/>
    </p:custDataLst>
    <p:extLst>
      <p:ext uri="{BB962C8B-B14F-4D97-AF65-F5344CB8AC3E}">
        <p14:creationId xmlns:p14="http://schemas.microsoft.com/office/powerpoint/2010/main" val="3410301554"/>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Static Configuration – Memory Allocation</a:t>
            </a:r>
            <a:endParaRPr lang="zh-CN" altLang="en-US" b="1" dirty="0"/>
          </a:p>
        </p:txBody>
      </p:sp>
      <p:pic>
        <p:nvPicPr>
          <p:cNvPr id="3" name="图片 2">
            <a:extLst>
              <a:ext uri="{FF2B5EF4-FFF2-40B4-BE49-F238E27FC236}">
                <a16:creationId xmlns:a16="http://schemas.microsoft.com/office/drawing/2014/main" id="{E8CACA5E-9EDA-E2E4-E901-EF710914611C}"/>
              </a:ext>
            </a:extLst>
          </p:cNvPr>
          <p:cNvPicPr>
            <a:picLocks noChangeAspect="1"/>
          </p:cNvPicPr>
          <p:nvPr/>
        </p:nvPicPr>
        <p:blipFill>
          <a:blip r:embed="rId4"/>
          <a:stretch>
            <a:fillRect/>
          </a:stretch>
        </p:blipFill>
        <p:spPr>
          <a:xfrm>
            <a:off x="514349" y="1757758"/>
            <a:ext cx="6092766" cy="3944158"/>
          </a:xfrm>
          <a:prstGeom prst="rect">
            <a:avLst/>
          </a:prstGeom>
        </p:spPr>
      </p:pic>
      <p:sp>
        <p:nvSpPr>
          <p:cNvPr id="6" name="文本框 5">
            <a:extLst>
              <a:ext uri="{FF2B5EF4-FFF2-40B4-BE49-F238E27FC236}">
                <a16:creationId xmlns:a16="http://schemas.microsoft.com/office/drawing/2014/main" id="{3C54569B-ADA7-3188-8281-22E0E838E0E1}"/>
              </a:ext>
            </a:extLst>
          </p:cNvPr>
          <p:cNvSpPr txBox="1"/>
          <p:nvPr/>
        </p:nvSpPr>
        <p:spPr>
          <a:xfrm>
            <a:off x="6695947" y="1555926"/>
            <a:ext cx="5102158" cy="2951898"/>
          </a:xfrm>
          <a:prstGeom prst="rect">
            <a:avLst/>
          </a:prstGeom>
          <a:noFill/>
        </p:spPr>
        <p:txBody>
          <a:bodyPr wrap="square">
            <a:spAutoFit/>
          </a:bodyPr>
          <a:lstStyle/>
          <a:p>
            <a:pPr marL="285750" indent="-285750">
              <a:lnSpc>
                <a:spcPct val="150000"/>
              </a:lnSpc>
              <a:buFont typeface="Wingdings" pitchFamily="2" charset="2"/>
              <a:buChar char="Ø"/>
            </a:pPr>
            <a:r>
              <a:rPr lang="en" altLang="zh-CN" b="1" dirty="0"/>
              <a:t>Bayesian-based Optimization Workflow</a:t>
            </a:r>
          </a:p>
          <a:p>
            <a:pPr marL="342900" indent="-342900">
              <a:lnSpc>
                <a:spcPct val="150000"/>
              </a:lnSpc>
              <a:buFont typeface="+mj-lt"/>
              <a:buAutoNum type="arabicPeriod"/>
            </a:pPr>
            <a:r>
              <a:rPr lang="en" altLang="zh-CN" dirty="0"/>
              <a:t>Collect samples &amp; costs</a:t>
            </a:r>
          </a:p>
          <a:p>
            <a:pPr marL="342900" indent="-342900">
              <a:lnSpc>
                <a:spcPct val="150000"/>
              </a:lnSpc>
              <a:buFont typeface="+mj-lt"/>
              <a:buAutoNum type="arabicPeriod"/>
            </a:pPr>
            <a:r>
              <a:rPr lang="en" altLang="zh-CN" dirty="0"/>
              <a:t>Build surrogate model</a:t>
            </a:r>
          </a:p>
          <a:p>
            <a:pPr marL="342900" indent="-342900">
              <a:lnSpc>
                <a:spcPct val="150000"/>
              </a:lnSpc>
              <a:buFont typeface="+mj-lt"/>
              <a:buAutoNum type="arabicPeriod"/>
            </a:pPr>
            <a:r>
              <a:rPr lang="en" altLang="zh-CN" dirty="0"/>
              <a:t>Select candidate (e.g., EI)</a:t>
            </a:r>
          </a:p>
          <a:p>
            <a:pPr marL="342900" indent="-342900">
              <a:lnSpc>
                <a:spcPct val="150000"/>
              </a:lnSpc>
              <a:buFont typeface="+mj-lt"/>
              <a:buAutoNum type="arabicPeriod"/>
            </a:pPr>
            <a:r>
              <a:rPr lang="en" altLang="zh-CN" dirty="0"/>
              <a:t>Evaluate &amp; update</a:t>
            </a:r>
          </a:p>
          <a:p>
            <a:pPr marL="342900" indent="-342900">
              <a:lnSpc>
                <a:spcPct val="150000"/>
              </a:lnSpc>
              <a:buFont typeface="+mj-lt"/>
              <a:buAutoNum type="arabicPeriod"/>
            </a:pPr>
            <a:r>
              <a:rPr lang="en" altLang="zh-CN" dirty="0"/>
              <a:t>Iterate to optimal TPS-aware allocation</a:t>
            </a:r>
          </a:p>
          <a:p>
            <a:pPr>
              <a:lnSpc>
                <a:spcPct val="150000"/>
              </a:lnSpc>
            </a:pPr>
            <a:endParaRPr lang="en" altLang="zh-CN" b="1" dirty="0">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68CE65CB-65F5-A399-46C5-3504B8A5FD55}"/>
                  </a:ext>
                </a:extLst>
              </p:cNvPr>
              <p:cNvSpPr txBox="1"/>
              <p:nvPr/>
            </p:nvSpPr>
            <p:spPr>
              <a:xfrm>
                <a:off x="6813178" y="4941469"/>
                <a:ext cx="3810210"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𝑐𝑜𝑠𝑡</m:t>
                      </m:r>
                      <m:r>
                        <a:rPr kumimoji="1" lang="en-US" altLang="zh-CN" b="0" i="1" smtClean="0">
                          <a:latin typeface="Cambria Math" panose="02040503050406030204" pitchFamily="18" charset="0"/>
                        </a:rPr>
                        <m:t>= </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r>
                                <a:rPr kumimoji="1" lang="en-US" altLang="zh-CN" b="0" i="1" smtClean="0">
                                  <a:latin typeface="Cambria Math" panose="02040503050406030204" pitchFamily="18" charset="0"/>
                                </a:rPr>
                                <m:t>𝐶𝑜𝑠𝑡</m:t>
                              </m:r>
                              <m:r>
                                <a:rPr kumimoji="1" lang="en-US" altLang="zh-CN" b="0" i="1" baseline="-25000" smtClean="0">
                                  <a:latin typeface="Cambria Math" panose="02040503050406030204" pitchFamily="18" charset="0"/>
                                </a:rPr>
                                <m:t>𝑂𝐿𝐴𝑃</m:t>
                              </m:r>
                              <m:r>
                                <a:rPr kumimoji="1" lang="zh-CN" altLang="en-US" b="0" i="1" baseline="-25000" smtClean="0">
                                  <a:latin typeface="Cambria Math" panose="02040503050406030204" pitchFamily="18" charset="0"/>
                                </a:rPr>
                                <m:t>       </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𝑤h𝑒𝑛</m:t>
                              </m:r>
                              <m:r>
                                <a:rPr kumimoji="1" lang="en-US" altLang="zh-CN" b="0" i="1" smtClean="0">
                                  <a:latin typeface="Cambria Math" panose="02040503050406030204" pitchFamily="18" charset="0"/>
                                </a:rPr>
                                <m:t> </m:t>
                              </m:r>
                              <m:r>
                                <m:rPr>
                                  <m:sty m:val="p"/>
                                </m:rPr>
                                <a:rPr kumimoji="1" lang="en-US" altLang="zh-CN" i="1">
                                  <a:latin typeface="Cambria Math" panose="02040503050406030204" pitchFamily="18" charset="0"/>
                                </a:rPr>
                                <m:t>P</m:t>
                              </m:r>
                              <m:r>
                                <m:rPr>
                                  <m:sty m:val="p"/>
                                </m:rPr>
                                <a:rPr kumimoji="1" lang="en-US" altLang="zh-CN" i="1" baseline="-25000">
                                  <a:latin typeface="Cambria Math" panose="02040503050406030204" pitchFamily="18" charset="0"/>
                                </a:rPr>
                                <m:t>OLTP</m:t>
                              </m:r>
                              <m:r>
                                <a:rPr kumimoji="1" lang="en-US" altLang="zh-CN" b="0" i="1" smtClean="0">
                                  <a:latin typeface="Cambria Math" panose="02040503050406030204" pitchFamily="18" charset="0"/>
                                </a:rPr>
                                <m:t>&gt;</m:t>
                              </m:r>
                              <m:r>
                                <a:rPr kumimoji="1" lang="en-US" altLang="zh-CN" b="0" i="1" smtClean="0">
                                  <a:latin typeface="Cambria Math" panose="02040503050406030204" pitchFamily="18" charset="0"/>
                                  <a:ea typeface="Cambria Math" panose="02040503050406030204" pitchFamily="18" charset="0"/>
                                </a:rPr>
                                <m:t>𝜃</m:t>
                              </m:r>
                              <m:r>
                                <a:rPr kumimoji="1" lang="en-US" altLang="zh-CN" b="0" i="1" smtClean="0">
                                  <a:latin typeface="Cambria Math" panose="02040503050406030204" pitchFamily="18" charset="0"/>
                                  <a:ea typeface="Cambria Math" panose="02040503050406030204" pitchFamily="18" charset="0"/>
                                </a:rPr>
                                <m:t> </m:t>
                              </m:r>
                            </m:e>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r>
                                <a:rPr kumimoji="1" lang="zh-CN" altLang="en-US" b="0" i="1" baseline="-25000" smtClean="0">
                                  <a:latin typeface="Cambria Math" panose="02040503050406030204" pitchFamily="18" charset="0"/>
                                </a:rPr>
                                <m:t>                 </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𝑤h𝑒𝑛</m:t>
                              </m:r>
                              <m:r>
                                <a:rPr kumimoji="1" lang="en-US" altLang="zh-CN" b="0" i="1" smtClean="0">
                                  <a:latin typeface="Cambria Math" panose="02040503050406030204" pitchFamily="18" charset="0"/>
                                </a:rPr>
                                <m:t> </m:t>
                              </m:r>
                              <m:r>
                                <m:rPr>
                                  <m:sty m:val="p"/>
                                </m:rPr>
                                <a:rPr kumimoji="1" lang="en-US" altLang="zh-CN" i="1">
                                  <a:latin typeface="Cambria Math" panose="02040503050406030204" pitchFamily="18" charset="0"/>
                                </a:rPr>
                                <m:t>P</m:t>
                              </m:r>
                              <m:r>
                                <m:rPr>
                                  <m:sty m:val="p"/>
                                </m:rPr>
                                <a:rPr kumimoji="1" lang="en-US" altLang="zh-CN" i="1" baseline="-25000">
                                  <a:latin typeface="Cambria Math" panose="02040503050406030204" pitchFamily="18" charset="0"/>
                                </a:rPr>
                                <m:t>OLTP</m:t>
                              </m:r>
                              <m:r>
                                <a:rPr kumimoji="1" lang="en-US" altLang="zh-CN" b="0" i="1" smtClean="0">
                                  <a:latin typeface="Cambria Math" panose="02040503050406030204" pitchFamily="18" charset="0"/>
                                </a:rPr>
                                <m:t>&lt;</m:t>
                              </m:r>
                              <m:r>
                                <a:rPr kumimoji="1" lang="en-US" altLang="zh-CN" i="1">
                                  <a:latin typeface="Cambria Math" panose="02040503050406030204" pitchFamily="18" charset="0"/>
                                  <a:ea typeface="Cambria Math" panose="02040503050406030204" pitchFamily="18" charset="0"/>
                                </a:rPr>
                                <m:t>𝜃</m:t>
                              </m:r>
                              <m:r>
                                <a:rPr kumimoji="1" lang="en-US" altLang="zh-CN" i="1">
                                  <a:latin typeface="Cambria Math" panose="02040503050406030204" pitchFamily="18" charset="0"/>
                                  <a:ea typeface="Cambria Math" panose="02040503050406030204" pitchFamily="18" charset="0"/>
                                </a:rPr>
                                <m:t> </m:t>
                              </m:r>
                            </m:e>
                          </m:eqArr>
                        </m:e>
                      </m:d>
                    </m:oMath>
                  </m:oMathPara>
                </a14:m>
                <a:endParaRPr kumimoji="1" lang="zh-CN" altLang="en-US" dirty="0"/>
              </a:p>
            </p:txBody>
          </p:sp>
        </mc:Choice>
        <mc:Fallback>
          <p:sp>
            <p:nvSpPr>
              <p:cNvPr id="5" name="文本框 4">
                <a:extLst>
                  <a:ext uri="{FF2B5EF4-FFF2-40B4-BE49-F238E27FC236}">
                    <a16:creationId xmlns:a16="http://schemas.microsoft.com/office/drawing/2014/main" id="{68CE65CB-65F5-A399-46C5-3504B8A5FD55}"/>
                  </a:ext>
                </a:extLst>
              </p:cNvPr>
              <p:cNvSpPr txBox="1">
                <a:spLocks noRot="1" noChangeAspect="1" noMove="1" noResize="1" noEditPoints="1" noAdjustHandles="1" noChangeArrowheads="1" noChangeShapeType="1" noTextEdit="1"/>
              </p:cNvSpPr>
              <p:nvPr/>
            </p:nvSpPr>
            <p:spPr>
              <a:xfrm>
                <a:off x="6813178" y="4941469"/>
                <a:ext cx="3810210" cy="617861"/>
              </a:xfrm>
              <a:prstGeom prst="rect">
                <a:avLst/>
              </a:prstGeom>
              <a:blipFill>
                <a:blip r:embed="rId5"/>
                <a:stretch>
                  <a:fillRect l="-8306" t="-230612" r="-997" b="-330612"/>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59BBA594-8326-53F1-994B-A1F15ED502D3}"/>
              </a:ext>
            </a:extLst>
          </p:cNvPr>
          <p:cNvSpPr txBox="1"/>
          <p:nvPr/>
        </p:nvSpPr>
        <p:spPr>
          <a:xfrm>
            <a:off x="6695947" y="4435186"/>
            <a:ext cx="2662311" cy="369332"/>
          </a:xfrm>
          <a:prstGeom prst="rect">
            <a:avLst/>
          </a:prstGeom>
          <a:noFill/>
        </p:spPr>
        <p:txBody>
          <a:bodyPr wrap="square">
            <a:spAutoFit/>
          </a:bodyPr>
          <a:lstStyle/>
          <a:p>
            <a:pPr marL="285750" indent="-285750">
              <a:buFont typeface="Wingdings" pitchFamily="2" charset="2"/>
              <a:buChar char="Ø"/>
            </a:pPr>
            <a:r>
              <a:rPr lang="en" altLang="zh-CN" b="1" dirty="0">
                <a:latin typeface="+mj-lt"/>
                <a:ea typeface="Microsoft YaHei" panose="020B0503020204020204" pitchFamily="34" charset="-122"/>
              </a:rPr>
              <a:t>Cost Evaluation</a:t>
            </a:r>
            <a:endParaRPr lang="zh-CN" altLang="en-US" b="1" dirty="0">
              <a:latin typeface="+mj-lt"/>
              <a:ea typeface="Microsoft YaHei" panose="020B0503020204020204" pitchFamily="34" charset="-122"/>
            </a:endParaRPr>
          </a:p>
        </p:txBody>
      </p:sp>
    </p:spTree>
    <p:custDataLst>
      <p:tags r:id="rId1"/>
    </p:custDataLst>
    <p:extLst>
      <p:ext uri="{BB962C8B-B14F-4D97-AF65-F5344CB8AC3E}">
        <p14:creationId xmlns:p14="http://schemas.microsoft.com/office/powerpoint/2010/main" val="2922839704"/>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Dynamic Tuning</a:t>
            </a:r>
            <a:endParaRPr lang="zh-CN" altLang="en-US" b="1" dirty="0"/>
          </a:p>
        </p:txBody>
      </p:sp>
      <p:sp>
        <p:nvSpPr>
          <p:cNvPr id="7" name="文本框 6">
            <a:extLst>
              <a:ext uri="{FF2B5EF4-FFF2-40B4-BE49-F238E27FC236}">
                <a16:creationId xmlns:a16="http://schemas.microsoft.com/office/drawing/2014/main" id="{0788DAAC-235D-6AE8-EAC4-85CD60DCCB9A}"/>
              </a:ext>
            </a:extLst>
          </p:cNvPr>
          <p:cNvSpPr txBox="1"/>
          <p:nvPr/>
        </p:nvSpPr>
        <p:spPr>
          <a:xfrm>
            <a:off x="819149" y="1635787"/>
            <a:ext cx="6098344" cy="369332"/>
          </a:xfrm>
          <a:prstGeom prst="rect">
            <a:avLst/>
          </a:prstGeom>
          <a:noFill/>
        </p:spPr>
        <p:txBody>
          <a:bodyPr wrap="square">
            <a:spAutoFit/>
          </a:bodyPr>
          <a:lstStyle/>
          <a:p>
            <a:pPr marL="285750" indent="-285750">
              <a:buFont typeface="Wingdings" pitchFamily="2" charset="2"/>
              <a:buChar char="Ø"/>
            </a:pPr>
            <a:r>
              <a:rPr lang="en" altLang="zh-CN" b="1" dirty="0">
                <a:latin typeface="+mj-lt"/>
                <a:ea typeface="Microsoft YaHei" panose="020B0503020204020204" pitchFamily="34" charset="-122"/>
              </a:rPr>
              <a:t>Predict Future Workloads, Plan Ahead</a:t>
            </a:r>
            <a:endParaRPr lang="zh-CN" altLang="en-US" b="1" dirty="0">
              <a:latin typeface="+mj-lt"/>
              <a:ea typeface="Microsoft YaHei" panose="020B0503020204020204" pitchFamily="34" charset="-122"/>
            </a:endParaRPr>
          </a:p>
        </p:txBody>
      </p:sp>
      <p:sp>
        <p:nvSpPr>
          <p:cNvPr id="9" name="文本框 8">
            <a:extLst>
              <a:ext uri="{FF2B5EF4-FFF2-40B4-BE49-F238E27FC236}">
                <a16:creationId xmlns:a16="http://schemas.microsoft.com/office/drawing/2014/main" id="{859448E0-E207-CB42-0AAF-C6AA13442D4B}"/>
              </a:ext>
            </a:extLst>
          </p:cNvPr>
          <p:cNvSpPr txBox="1"/>
          <p:nvPr/>
        </p:nvSpPr>
        <p:spPr>
          <a:xfrm>
            <a:off x="1153695" y="2139689"/>
            <a:ext cx="4395276" cy="646331"/>
          </a:xfrm>
          <a:prstGeom prst="rect">
            <a:avLst/>
          </a:prstGeom>
          <a:noFill/>
        </p:spPr>
        <p:txBody>
          <a:bodyPr wrap="square">
            <a:spAutoFit/>
          </a:bodyPr>
          <a:lstStyle/>
          <a:p>
            <a:r>
              <a:rPr lang="en" altLang="zh-CN" dirty="0">
                <a:latin typeface="+mj-lt"/>
                <a:ea typeface="Microsoft YaHei" panose="020B0503020204020204" pitchFamily="34" charset="-122"/>
              </a:rPr>
              <a:t>Use historical load patterns to forecast future trends</a:t>
            </a:r>
            <a:endParaRPr lang="zh-CN" altLang="en-US" dirty="0">
              <a:latin typeface="+mj-lt"/>
              <a:ea typeface="Microsoft YaHei" panose="020B0503020204020204" pitchFamily="34" charset="-122"/>
            </a:endParaRPr>
          </a:p>
        </p:txBody>
      </p:sp>
      <p:pic>
        <p:nvPicPr>
          <p:cNvPr id="10" name="图片 9">
            <a:extLst>
              <a:ext uri="{FF2B5EF4-FFF2-40B4-BE49-F238E27FC236}">
                <a16:creationId xmlns:a16="http://schemas.microsoft.com/office/drawing/2014/main" id="{32D7EABB-63E7-1F32-33CD-B53A74F7D047}"/>
              </a:ext>
            </a:extLst>
          </p:cNvPr>
          <p:cNvPicPr>
            <a:picLocks noChangeAspect="1"/>
          </p:cNvPicPr>
          <p:nvPr/>
        </p:nvPicPr>
        <p:blipFill>
          <a:blip r:embed="rId4"/>
          <a:stretch>
            <a:fillRect/>
          </a:stretch>
        </p:blipFill>
        <p:spPr>
          <a:xfrm>
            <a:off x="631868" y="2919938"/>
            <a:ext cx="5087334" cy="3035300"/>
          </a:xfrm>
          <a:prstGeom prst="rect">
            <a:avLst/>
          </a:prstGeom>
        </p:spPr>
      </p:pic>
    </p:spTree>
    <p:custDataLst>
      <p:tags r:id="rId1"/>
    </p:custDataLst>
    <p:extLst>
      <p:ext uri="{BB962C8B-B14F-4D97-AF65-F5344CB8AC3E}">
        <p14:creationId xmlns:p14="http://schemas.microsoft.com/office/powerpoint/2010/main" val="1971143358"/>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00965-7DC3-432E-B31C-38C4BACEA76B}"/>
              </a:ext>
            </a:extLst>
          </p:cNvPr>
          <p:cNvSpPr>
            <a:spLocks noGrp="1"/>
          </p:cNvSpPr>
          <p:nvPr>
            <p:ph type="title"/>
          </p:nvPr>
        </p:nvSpPr>
        <p:spPr>
          <a:xfrm>
            <a:off x="514349" y="365125"/>
            <a:ext cx="9459645" cy="594299"/>
          </a:xfrm>
        </p:spPr>
        <p:txBody>
          <a:bodyPr>
            <a:normAutofit fontScale="90000"/>
          </a:bodyPr>
          <a:lstStyle/>
          <a:p>
            <a:pPr algn="l"/>
            <a:r>
              <a:rPr lang="en-US" altLang="zh-CN" b="1" dirty="0"/>
              <a:t>Dynamic Tuning</a:t>
            </a:r>
            <a:endParaRPr lang="zh-CN" altLang="en-US" b="1" dirty="0"/>
          </a:p>
        </p:txBody>
      </p:sp>
      <p:sp>
        <p:nvSpPr>
          <p:cNvPr id="7" name="文本框 6">
            <a:extLst>
              <a:ext uri="{FF2B5EF4-FFF2-40B4-BE49-F238E27FC236}">
                <a16:creationId xmlns:a16="http://schemas.microsoft.com/office/drawing/2014/main" id="{0788DAAC-235D-6AE8-EAC4-85CD60DCCB9A}"/>
              </a:ext>
            </a:extLst>
          </p:cNvPr>
          <p:cNvSpPr txBox="1"/>
          <p:nvPr/>
        </p:nvSpPr>
        <p:spPr>
          <a:xfrm>
            <a:off x="819149" y="1635787"/>
            <a:ext cx="6098344" cy="369332"/>
          </a:xfrm>
          <a:prstGeom prst="rect">
            <a:avLst/>
          </a:prstGeom>
          <a:noFill/>
        </p:spPr>
        <p:txBody>
          <a:bodyPr wrap="square">
            <a:spAutoFit/>
          </a:bodyPr>
          <a:lstStyle/>
          <a:p>
            <a:pPr marL="285750" indent="-285750">
              <a:buFont typeface="Wingdings" pitchFamily="2" charset="2"/>
              <a:buChar char="Ø"/>
            </a:pPr>
            <a:r>
              <a:rPr lang="en" altLang="zh-CN" b="1" dirty="0">
                <a:latin typeface="+mj-lt"/>
                <a:ea typeface="Microsoft YaHei" panose="020B0503020204020204" pitchFamily="34" charset="-122"/>
              </a:rPr>
              <a:t>Predict Future Workloads, Plan Ahead</a:t>
            </a:r>
            <a:endParaRPr lang="zh-CN" altLang="en-US" b="1" dirty="0">
              <a:latin typeface="+mj-lt"/>
              <a:ea typeface="Microsoft YaHei" panose="020B0503020204020204" pitchFamily="34" charset="-122"/>
            </a:endParaRPr>
          </a:p>
        </p:txBody>
      </p:sp>
      <p:sp>
        <p:nvSpPr>
          <p:cNvPr id="9" name="文本框 8">
            <a:extLst>
              <a:ext uri="{FF2B5EF4-FFF2-40B4-BE49-F238E27FC236}">
                <a16:creationId xmlns:a16="http://schemas.microsoft.com/office/drawing/2014/main" id="{859448E0-E207-CB42-0AAF-C6AA13442D4B}"/>
              </a:ext>
            </a:extLst>
          </p:cNvPr>
          <p:cNvSpPr txBox="1"/>
          <p:nvPr/>
        </p:nvSpPr>
        <p:spPr>
          <a:xfrm>
            <a:off x="1153695" y="2139689"/>
            <a:ext cx="4395276" cy="646331"/>
          </a:xfrm>
          <a:prstGeom prst="rect">
            <a:avLst/>
          </a:prstGeom>
          <a:noFill/>
        </p:spPr>
        <p:txBody>
          <a:bodyPr wrap="square">
            <a:spAutoFit/>
          </a:bodyPr>
          <a:lstStyle/>
          <a:p>
            <a:r>
              <a:rPr lang="en" altLang="zh-CN" dirty="0">
                <a:latin typeface="+mj-lt"/>
                <a:ea typeface="Microsoft YaHei" panose="020B0503020204020204" pitchFamily="34" charset="-122"/>
              </a:rPr>
              <a:t>Use historical load patterns to forecast future trends</a:t>
            </a:r>
            <a:endParaRPr lang="zh-CN" altLang="en-US" dirty="0">
              <a:latin typeface="+mj-lt"/>
              <a:ea typeface="Microsoft YaHei" panose="020B0503020204020204" pitchFamily="34" charset="-122"/>
            </a:endParaRPr>
          </a:p>
        </p:txBody>
      </p:sp>
      <p:pic>
        <p:nvPicPr>
          <p:cNvPr id="10" name="图片 9">
            <a:extLst>
              <a:ext uri="{FF2B5EF4-FFF2-40B4-BE49-F238E27FC236}">
                <a16:creationId xmlns:a16="http://schemas.microsoft.com/office/drawing/2014/main" id="{32D7EABB-63E7-1F32-33CD-B53A74F7D047}"/>
              </a:ext>
            </a:extLst>
          </p:cNvPr>
          <p:cNvPicPr>
            <a:picLocks noChangeAspect="1"/>
          </p:cNvPicPr>
          <p:nvPr/>
        </p:nvPicPr>
        <p:blipFill>
          <a:blip r:embed="rId4"/>
          <a:stretch>
            <a:fillRect/>
          </a:stretch>
        </p:blipFill>
        <p:spPr>
          <a:xfrm>
            <a:off x="631868" y="2919938"/>
            <a:ext cx="5087334" cy="3035300"/>
          </a:xfrm>
          <a:prstGeom prst="rect">
            <a:avLst/>
          </a:prstGeom>
        </p:spPr>
      </p:pic>
      <p:sp>
        <p:nvSpPr>
          <p:cNvPr id="11" name="文本框 10">
            <a:extLst>
              <a:ext uri="{FF2B5EF4-FFF2-40B4-BE49-F238E27FC236}">
                <a16:creationId xmlns:a16="http://schemas.microsoft.com/office/drawing/2014/main" id="{89E9CFD2-BBF4-4847-11C9-F06663F10E12}"/>
              </a:ext>
            </a:extLst>
          </p:cNvPr>
          <p:cNvSpPr txBox="1"/>
          <p:nvPr/>
        </p:nvSpPr>
        <p:spPr>
          <a:xfrm>
            <a:off x="7103007" y="1635787"/>
            <a:ext cx="4031951" cy="369332"/>
          </a:xfrm>
          <a:prstGeom prst="rect">
            <a:avLst/>
          </a:prstGeom>
          <a:noFill/>
        </p:spPr>
        <p:txBody>
          <a:bodyPr wrap="square">
            <a:spAutoFit/>
          </a:bodyPr>
          <a:lstStyle/>
          <a:p>
            <a:pPr marL="285750" indent="-285750">
              <a:buFont typeface="Wingdings" pitchFamily="2" charset="2"/>
              <a:buChar char="Ø"/>
            </a:pPr>
            <a:r>
              <a:rPr lang="en" altLang="zh-CN" b="1" dirty="0">
                <a:latin typeface="+mj-lt"/>
                <a:ea typeface="Microsoft YaHei" panose="020B0503020204020204" pitchFamily="34" charset="-122"/>
              </a:rPr>
              <a:t>Trigger Timing Selection</a:t>
            </a:r>
            <a:endParaRPr lang="zh-CN" altLang="en-US" b="1" dirty="0">
              <a:latin typeface="+mj-lt"/>
              <a:ea typeface="Microsoft YaHei" panose="020B0503020204020204" pitchFamily="34" charset="-122"/>
            </a:endParaRPr>
          </a:p>
        </p:txBody>
      </p:sp>
      <p:pic>
        <p:nvPicPr>
          <p:cNvPr id="13" name="图片 12">
            <a:extLst>
              <a:ext uri="{FF2B5EF4-FFF2-40B4-BE49-F238E27FC236}">
                <a16:creationId xmlns:a16="http://schemas.microsoft.com/office/drawing/2014/main" id="{8B9DFB86-31E8-8238-711C-4A2AEB0FBC49}"/>
              </a:ext>
            </a:extLst>
          </p:cNvPr>
          <p:cNvPicPr>
            <a:picLocks noChangeAspect="1"/>
          </p:cNvPicPr>
          <p:nvPr/>
        </p:nvPicPr>
        <p:blipFill>
          <a:blip r:embed="rId5"/>
          <a:stretch>
            <a:fillRect/>
          </a:stretch>
        </p:blipFill>
        <p:spPr>
          <a:xfrm>
            <a:off x="6798207" y="3462384"/>
            <a:ext cx="4714599" cy="2130036"/>
          </a:xfrm>
          <a:prstGeom prst="rect">
            <a:avLst/>
          </a:prstGeom>
        </p:spPr>
      </p:pic>
      <p:sp>
        <p:nvSpPr>
          <p:cNvPr id="15" name="文本框 14">
            <a:extLst>
              <a:ext uri="{FF2B5EF4-FFF2-40B4-BE49-F238E27FC236}">
                <a16:creationId xmlns:a16="http://schemas.microsoft.com/office/drawing/2014/main" id="{D6473BBC-3FFF-BEA8-4DDE-788A5904D87B}"/>
              </a:ext>
            </a:extLst>
          </p:cNvPr>
          <p:cNvSpPr txBox="1"/>
          <p:nvPr/>
        </p:nvSpPr>
        <p:spPr>
          <a:xfrm>
            <a:off x="7475540" y="2087420"/>
            <a:ext cx="4395276" cy="646331"/>
          </a:xfrm>
          <a:prstGeom prst="rect">
            <a:avLst/>
          </a:prstGeom>
          <a:noFill/>
        </p:spPr>
        <p:txBody>
          <a:bodyPr wrap="square">
            <a:spAutoFit/>
          </a:bodyPr>
          <a:lstStyle>
            <a:defPPr>
              <a:defRPr lang="zh-CN"/>
            </a:defPPr>
            <a:lvl1pPr>
              <a:defRPr>
                <a:latin typeface="Microsoft YaHei" panose="020B0503020204020204" pitchFamily="34" charset="-122"/>
                <a:ea typeface="Microsoft YaHei" panose="020B0503020204020204" pitchFamily="34" charset="-122"/>
              </a:defRPr>
            </a:lvl1pPr>
          </a:lstStyle>
          <a:p>
            <a:r>
              <a:rPr lang="en" altLang="zh-CN" dirty="0">
                <a:latin typeface="+mj-lt"/>
              </a:rPr>
              <a:t>Greedy algorithm: reconfigure when benefits outweigh costs.</a:t>
            </a:r>
            <a:endParaRPr lang="zh-CN" altLang="en-US" dirty="0">
              <a:latin typeface="+mj-lt"/>
            </a:endParaRPr>
          </a:p>
        </p:txBody>
      </p:sp>
    </p:spTree>
    <p:custDataLst>
      <p:tags r:id="rId1"/>
    </p:custDataLst>
    <p:extLst>
      <p:ext uri="{BB962C8B-B14F-4D97-AF65-F5344CB8AC3E}">
        <p14:creationId xmlns:p14="http://schemas.microsoft.com/office/powerpoint/2010/main" val="200149143"/>
      </p:ext>
    </p:extLst>
  </p:cSld>
  <p:clrMapOvr>
    <a:masterClrMapping/>
  </p:clrMapOvr>
  <mc:AlternateContent xmlns:mc="http://schemas.openxmlformats.org/markup-compatibility/2006" xmlns:p14="http://schemas.microsoft.com/office/powerpoint/2010/main">
    <mc:Choice Requires="p14">
      <p:transition spd="slow" p14:dur="2000" advTm="42639"/>
    </mc:Choice>
    <mc:Fallback xmlns="">
      <p:transition spd="slow" advTm="4263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9D63E-EB86-4882-AA33-A6927F21144F}"/>
              </a:ext>
            </a:extLst>
          </p:cNvPr>
          <p:cNvSpPr>
            <a:spLocks noGrp="1"/>
          </p:cNvSpPr>
          <p:nvPr>
            <p:ph type="title"/>
          </p:nvPr>
        </p:nvSpPr>
        <p:spPr>
          <a:xfrm>
            <a:off x="354723" y="329378"/>
            <a:ext cx="10583336" cy="594299"/>
          </a:xfrm>
        </p:spPr>
        <p:txBody>
          <a:bodyPr>
            <a:normAutofit fontScale="90000"/>
          </a:bodyPr>
          <a:lstStyle/>
          <a:p>
            <a:pPr algn="l"/>
            <a:r>
              <a:rPr lang="en-US" altLang="zh-CN" b="1" dirty="0"/>
              <a:t>Experiment: Overall Performance</a:t>
            </a:r>
            <a:endParaRPr lang="zh-CN" altLang="en-US" b="1" dirty="0"/>
          </a:p>
        </p:txBody>
      </p:sp>
      <p:sp>
        <p:nvSpPr>
          <p:cNvPr id="30" name="文本框 29">
            <a:extLst>
              <a:ext uri="{FF2B5EF4-FFF2-40B4-BE49-F238E27FC236}">
                <a16:creationId xmlns:a16="http://schemas.microsoft.com/office/drawing/2014/main" id="{CA7A9513-318C-5A5A-111C-8BAA57884125}"/>
              </a:ext>
            </a:extLst>
          </p:cNvPr>
          <p:cNvSpPr txBox="1"/>
          <p:nvPr/>
        </p:nvSpPr>
        <p:spPr>
          <a:xfrm>
            <a:off x="776120" y="1235997"/>
            <a:ext cx="1426993" cy="400110"/>
          </a:xfrm>
          <a:prstGeom prst="rect">
            <a:avLst/>
          </a:prstGeom>
          <a:noFill/>
        </p:spPr>
        <p:txBody>
          <a:bodyPr wrap="none" rtlCol="0">
            <a:spAutoFit/>
          </a:bodyPr>
          <a:lstStyle>
            <a:defPPr>
              <a:defRPr lang="en-US"/>
            </a:defPPr>
            <a:lvl1pPr indent="0" algn="ctr">
              <a:spcBef>
                <a:spcPts val="500"/>
              </a:spcBef>
              <a:buSzPct val="80000"/>
              <a:defRPr kumimoji="1" sz="2400" b="1">
                <a:solidFill>
                  <a:srgbClr val="2C4C7F"/>
                </a:solidFill>
                <a:latin typeface="Microsoft YaHei" panose="020B0503020204020204" pitchFamily="34" charset="-122"/>
                <a:ea typeface="Microsoft YaHei" panose="020B0503020204020204" pitchFamily="34" charset="-122"/>
              </a:defRPr>
            </a:lvl1pPr>
          </a:lstStyle>
          <a:p>
            <a:pPr marL="342900" indent="-342900">
              <a:buFont typeface="Wingdings" pitchFamily="2" charset="2"/>
              <a:buChar char="Ø"/>
            </a:pPr>
            <a:r>
              <a:rPr lang="en" altLang="zh-CN" sz="2000" dirty="0">
                <a:latin typeface="+mj-lt"/>
              </a:rPr>
              <a:t>Metrics</a:t>
            </a:r>
            <a:endParaRPr lang="zh-CN" altLang="en-US" sz="2000" dirty="0">
              <a:latin typeface="+mj-lt"/>
            </a:endParaRPr>
          </a:p>
        </p:txBody>
      </p:sp>
      <p:pic>
        <p:nvPicPr>
          <p:cNvPr id="31" name="图片 30">
            <a:extLst>
              <a:ext uri="{FF2B5EF4-FFF2-40B4-BE49-F238E27FC236}">
                <a16:creationId xmlns:a16="http://schemas.microsoft.com/office/drawing/2014/main" id="{86DFC063-DFBA-5D1F-E496-8BD1E8E281E2}"/>
              </a:ext>
            </a:extLst>
          </p:cNvPr>
          <p:cNvPicPr>
            <a:picLocks noChangeAspect="1"/>
          </p:cNvPicPr>
          <p:nvPr/>
        </p:nvPicPr>
        <p:blipFill>
          <a:blip r:embed="rId3"/>
          <a:stretch>
            <a:fillRect/>
          </a:stretch>
        </p:blipFill>
        <p:spPr>
          <a:xfrm>
            <a:off x="1694209" y="1874886"/>
            <a:ext cx="1466938" cy="745111"/>
          </a:xfrm>
          <a:prstGeom prst="rect">
            <a:avLst/>
          </a:prstGeom>
          <a:noFill/>
        </p:spPr>
      </p:pic>
      <p:sp>
        <p:nvSpPr>
          <p:cNvPr id="32" name="文本框 31">
            <a:extLst>
              <a:ext uri="{FF2B5EF4-FFF2-40B4-BE49-F238E27FC236}">
                <a16:creationId xmlns:a16="http://schemas.microsoft.com/office/drawing/2014/main" id="{2DC3F500-3C54-7047-AC50-BA901AB26744}"/>
              </a:ext>
            </a:extLst>
          </p:cNvPr>
          <p:cNvSpPr txBox="1"/>
          <p:nvPr/>
        </p:nvSpPr>
        <p:spPr>
          <a:xfrm>
            <a:off x="948475" y="1607821"/>
            <a:ext cx="4306948" cy="369332"/>
          </a:xfrm>
          <a:prstGeom prst="rect">
            <a:avLst/>
          </a:prstGeom>
          <a:noFill/>
        </p:spPr>
        <p:txBody>
          <a:bodyPr wrap="none" rtlCol="0">
            <a:spAutoFit/>
          </a:bodyPr>
          <a:lstStyle/>
          <a:p>
            <a:pPr marL="285750" indent="-285750" algn="ctr" hangingPunct="1">
              <a:spcBef>
                <a:spcPts val="500"/>
              </a:spcBef>
              <a:buSzPct val="80000"/>
              <a:buFont typeface="Wingdings" pitchFamily="2" charset="2"/>
              <a:buChar char="n"/>
            </a:pPr>
            <a:r>
              <a:rPr lang="en" altLang="zh-CN" dirty="0"/>
              <a:t>Metric for measuring OLTP performance</a:t>
            </a:r>
            <a:endParaRPr lang="en-US" altLang="zh-CN" b="1" dirty="0">
              <a:solidFill>
                <a:srgbClr val="2C4C7F"/>
              </a:solidFill>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709E8841-0A43-CE27-B0BD-EC7C32EF7A94}"/>
              </a:ext>
            </a:extLst>
          </p:cNvPr>
          <p:cNvSpPr txBox="1"/>
          <p:nvPr/>
        </p:nvSpPr>
        <p:spPr>
          <a:xfrm>
            <a:off x="2925720" y="1986091"/>
            <a:ext cx="1828400" cy="307777"/>
          </a:xfrm>
          <a:prstGeom prst="rect">
            <a:avLst/>
          </a:prstGeom>
          <a:noFill/>
        </p:spPr>
        <p:txBody>
          <a:bodyPr wrap="square">
            <a:spAutoFit/>
          </a:bodyPr>
          <a:lstStyle/>
          <a:p>
            <a:r>
              <a:rPr lang="en-US" altLang="zh-CN" sz="1400" dirty="0"/>
              <a:t>(</a:t>
            </a:r>
            <a:r>
              <a:rPr lang="en" altLang="zh-CN" sz="1400" dirty="0"/>
              <a:t>System Throughput)</a:t>
            </a:r>
            <a:endParaRPr lang="en" altLang="zh-CN" sz="1400" dirty="0">
              <a:effectLst/>
              <a:latin typeface="Helvetica" pitchFamily="2" charset="0"/>
            </a:endParaRPr>
          </a:p>
        </p:txBody>
      </p:sp>
      <p:sp>
        <p:nvSpPr>
          <p:cNvPr id="35" name="文本框 34">
            <a:extLst>
              <a:ext uri="{FF2B5EF4-FFF2-40B4-BE49-F238E27FC236}">
                <a16:creationId xmlns:a16="http://schemas.microsoft.com/office/drawing/2014/main" id="{2770BBC3-4845-8230-77FA-887AF54658BB}"/>
              </a:ext>
            </a:extLst>
          </p:cNvPr>
          <p:cNvSpPr txBox="1"/>
          <p:nvPr/>
        </p:nvSpPr>
        <p:spPr>
          <a:xfrm>
            <a:off x="2925720" y="2253400"/>
            <a:ext cx="1828400" cy="307777"/>
          </a:xfrm>
          <a:prstGeom prst="rect">
            <a:avLst/>
          </a:prstGeom>
          <a:noFill/>
        </p:spPr>
        <p:txBody>
          <a:bodyPr wrap="square">
            <a:spAutoFit/>
          </a:bodyPr>
          <a:lstStyle/>
          <a:p>
            <a:r>
              <a:rPr lang="en-US" altLang="zh-CN" sz="1400" dirty="0"/>
              <a:t>(</a:t>
            </a:r>
            <a:r>
              <a:rPr lang="en" altLang="zh-CN" sz="1400" dirty="0"/>
              <a:t>User Demand)</a:t>
            </a:r>
            <a:endParaRPr lang="en" altLang="zh-CN" sz="1400" dirty="0">
              <a:effectLst/>
              <a:latin typeface="Helvetica" pitchFamily="2" charset="0"/>
            </a:endParaRPr>
          </a:p>
        </p:txBody>
      </p:sp>
    </p:spTree>
    <p:extLst>
      <p:ext uri="{BB962C8B-B14F-4D97-AF65-F5344CB8AC3E}">
        <p14:creationId xmlns:p14="http://schemas.microsoft.com/office/powerpoint/2010/main" val="835664494"/>
      </p:ext>
    </p:extLst>
  </p:cSld>
  <p:clrMapOvr>
    <a:masterClrMapping/>
  </p:clrMapOvr>
  <mc:AlternateContent xmlns:mc="http://schemas.openxmlformats.org/markup-compatibility/2006" xmlns:p14="http://schemas.microsoft.com/office/powerpoint/2010/main">
    <mc:Choice Requires="p14">
      <p:transition spd="slow" p14:dur="2000" advTm="55900"/>
    </mc:Choice>
    <mc:Fallback xmlns="">
      <p:transition spd="slow" advTm="559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9D63E-EB86-4882-AA33-A6927F21144F}"/>
              </a:ext>
            </a:extLst>
          </p:cNvPr>
          <p:cNvSpPr>
            <a:spLocks noGrp="1"/>
          </p:cNvSpPr>
          <p:nvPr>
            <p:ph type="title"/>
          </p:nvPr>
        </p:nvSpPr>
        <p:spPr>
          <a:xfrm>
            <a:off x="354723" y="329378"/>
            <a:ext cx="10583336" cy="594299"/>
          </a:xfrm>
        </p:spPr>
        <p:txBody>
          <a:bodyPr>
            <a:normAutofit fontScale="90000"/>
          </a:bodyPr>
          <a:lstStyle/>
          <a:p>
            <a:pPr algn="l"/>
            <a:r>
              <a:rPr lang="en-US" altLang="zh-CN" b="1" dirty="0"/>
              <a:t>Experiment: Overall Performance</a:t>
            </a:r>
            <a:endParaRPr lang="zh-CN" altLang="en-US" b="1" dirty="0"/>
          </a:p>
        </p:txBody>
      </p:sp>
      <p:pic>
        <p:nvPicPr>
          <p:cNvPr id="29" name="图片 28">
            <a:extLst>
              <a:ext uri="{FF2B5EF4-FFF2-40B4-BE49-F238E27FC236}">
                <a16:creationId xmlns:a16="http://schemas.microsoft.com/office/drawing/2014/main" id="{E5FE4818-D44D-20D7-BA7C-749B09D7B547}"/>
              </a:ext>
            </a:extLst>
          </p:cNvPr>
          <p:cNvPicPr>
            <a:picLocks noChangeAspect="1"/>
          </p:cNvPicPr>
          <p:nvPr/>
        </p:nvPicPr>
        <p:blipFill>
          <a:blip r:embed="rId3"/>
          <a:stretch>
            <a:fillRect/>
          </a:stretch>
        </p:blipFill>
        <p:spPr>
          <a:xfrm>
            <a:off x="354723" y="3389270"/>
            <a:ext cx="5629975" cy="2513597"/>
          </a:xfrm>
          <a:prstGeom prst="rect">
            <a:avLst/>
          </a:prstGeom>
        </p:spPr>
      </p:pic>
      <p:sp>
        <p:nvSpPr>
          <p:cNvPr id="30" name="文本框 29">
            <a:extLst>
              <a:ext uri="{FF2B5EF4-FFF2-40B4-BE49-F238E27FC236}">
                <a16:creationId xmlns:a16="http://schemas.microsoft.com/office/drawing/2014/main" id="{CA7A9513-318C-5A5A-111C-8BAA57884125}"/>
              </a:ext>
            </a:extLst>
          </p:cNvPr>
          <p:cNvSpPr txBox="1"/>
          <p:nvPr/>
        </p:nvSpPr>
        <p:spPr>
          <a:xfrm>
            <a:off x="776120" y="1235997"/>
            <a:ext cx="1426993" cy="400110"/>
          </a:xfrm>
          <a:prstGeom prst="rect">
            <a:avLst/>
          </a:prstGeom>
          <a:noFill/>
        </p:spPr>
        <p:txBody>
          <a:bodyPr wrap="none" rtlCol="0">
            <a:spAutoFit/>
          </a:bodyPr>
          <a:lstStyle>
            <a:defPPr>
              <a:defRPr lang="en-US"/>
            </a:defPPr>
            <a:lvl1pPr indent="0" algn="ctr">
              <a:spcBef>
                <a:spcPts val="500"/>
              </a:spcBef>
              <a:buSzPct val="80000"/>
              <a:defRPr kumimoji="1" sz="2400" b="1">
                <a:solidFill>
                  <a:srgbClr val="2C4C7F"/>
                </a:solidFill>
                <a:latin typeface="Microsoft YaHei" panose="020B0503020204020204" pitchFamily="34" charset="-122"/>
                <a:ea typeface="Microsoft YaHei" panose="020B0503020204020204" pitchFamily="34" charset="-122"/>
              </a:defRPr>
            </a:lvl1pPr>
          </a:lstStyle>
          <a:p>
            <a:pPr marL="342900" indent="-342900">
              <a:buFont typeface="Wingdings" pitchFamily="2" charset="2"/>
              <a:buChar char="Ø"/>
            </a:pPr>
            <a:r>
              <a:rPr lang="en" altLang="zh-CN" sz="2000" dirty="0">
                <a:latin typeface="+mj-lt"/>
              </a:rPr>
              <a:t>Metrics</a:t>
            </a:r>
            <a:endParaRPr lang="zh-CN" altLang="en-US" sz="2000" dirty="0">
              <a:latin typeface="+mj-lt"/>
            </a:endParaRPr>
          </a:p>
        </p:txBody>
      </p:sp>
      <p:pic>
        <p:nvPicPr>
          <p:cNvPr id="31" name="图片 30">
            <a:extLst>
              <a:ext uri="{FF2B5EF4-FFF2-40B4-BE49-F238E27FC236}">
                <a16:creationId xmlns:a16="http://schemas.microsoft.com/office/drawing/2014/main" id="{86DFC063-DFBA-5D1F-E496-8BD1E8E281E2}"/>
              </a:ext>
            </a:extLst>
          </p:cNvPr>
          <p:cNvPicPr>
            <a:picLocks noChangeAspect="1"/>
          </p:cNvPicPr>
          <p:nvPr/>
        </p:nvPicPr>
        <p:blipFill>
          <a:blip r:embed="rId4"/>
          <a:stretch>
            <a:fillRect/>
          </a:stretch>
        </p:blipFill>
        <p:spPr>
          <a:xfrm>
            <a:off x="1694209" y="1874886"/>
            <a:ext cx="1466938" cy="745111"/>
          </a:xfrm>
          <a:prstGeom prst="rect">
            <a:avLst/>
          </a:prstGeom>
          <a:noFill/>
        </p:spPr>
      </p:pic>
      <p:sp>
        <p:nvSpPr>
          <p:cNvPr id="32" name="文本框 31">
            <a:extLst>
              <a:ext uri="{FF2B5EF4-FFF2-40B4-BE49-F238E27FC236}">
                <a16:creationId xmlns:a16="http://schemas.microsoft.com/office/drawing/2014/main" id="{2DC3F500-3C54-7047-AC50-BA901AB26744}"/>
              </a:ext>
            </a:extLst>
          </p:cNvPr>
          <p:cNvSpPr txBox="1"/>
          <p:nvPr/>
        </p:nvSpPr>
        <p:spPr>
          <a:xfrm>
            <a:off x="948475" y="1607821"/>
            <a:ext cx="4306948" cy="369332"/>
          </a:xfrm>
          <a:prstGeom prst="rect">
            <a:avLst/>
          </a:prstGeom>
          <a:noFill/>
        </p:spPr>
        <p:txBody>
          <a:bodyPr wrap="none" rtlCol="0">
            <a:spAutoFit/>
          </a:bodyPr>
          <a:lstStyle/>
          <a:p>
            <a:pPr marL="285750" indent="-285750" algn="ctr" hangingPunct="1">
              <a:spcBef>
                <a:spcPts val="500"/>
              </a:spcBef>
              <a:buSzPct val="80000"/>
              <a:buFont typeface="Wingdings" pitchFamily="2" charset="2"/>
              <a:buChar char="n"/>
            </a:pPr>
            <a:r>
              <a:rPr lang="en" altLang="zh-CN" dirty="0"/>
              <a:t>Metric for measuring OLTP performance</a:t>
            </a:r>
            <a:endParaRPr lang="en-US" altLang="zh-CN" b="1" dirty="0">
              <a:solidFill>
                <a:srgbClr val="2C4C7F"/>
              </a:solidFill>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709E8841-0A43-CE27-B0BD-EC7C32EF7A94}"/>
              </a:ext>
            </a:extLst>
          </p:cNvPr>
          <p:cNvSpPr txBox="1"/>
          <p:nvPr/>
        </p:nvSpPr>
        <p:spPr>
          <a:xfrm>
            <a:off x="2925720" y="1986091"/>
            <a:ext cx="1828400" cy="307777"/>
          </a:xfrm>
          <a:prstGeom prst="rect">
            <a:avLst/>
          </a:prstGeom>
          <a:noFill/>
        </p:spPr>
        <p:txBody>
          <a:bodyPr wrap="square">
            <a:spAutoFit/>
          </a:bodyPr>
          <a:lstStyle/>
          <a:p>
            <a:r>
              <a:rPr lang="en-US" altLang="zh-CN" sz="1400" dirty="0"/>
              <a:t>(</a:t>
            </a:r>
            <a:r>
              <a:rPr lang="en" altLang="zh-CN" sz="1400" dirty="0"/>
              <a:t>System Throughput)</a:t>
            </a:r>
            <a:endParaRPr lang="en" altLang="zh-CN" sz="1400" dirty="0">
              <a:effectLst/>
              <a:latin typeface="Helvetica" pitchFamily="2" charset="0"/>
            </a:endParaRPr>
          </a:p>
        </p:txBody>
      </p:sp>
      <p:sp>
        <p:nvSpPr>
          <p:cNvPr id="35" name="文本框 34">
            <a:extLst>
              <a:ext uri="{FF2B5EF4-FFF2-40B4-BE49-F238E27FC236}">
                <a16:creationId xmlns:a16="http://schemas.microsoft.com/office/drawing/2014/main" id="{2770BBC3-4845-8230-77FA-887AF54658BB}"/>
              </a:ext>
            </a:extLst>
          </p:cNvPr>
          <p:cNvSpPr txBox="1"/>
          <p:nvPr/>
        </p:nvSpPr>
        <p:spPr>
          <a:xfrm>
            <a:off x="2925720" y="2253400"/>
            <a:ext cx="1828400" cy="307777"/>
          </a:xfrm>
          <a:prstGeom prst="rect">
            <a:avLst/>
          </a:prstGeom>
          <a:noFill/>
        </p:spPr>
        <p:txBody>
          <a:bodyPr wrap="square">
            <a:spAutoFit/>
          </a:bodyPr>
          <a:lstStyle/>
          <a:p>
            <a:r>
              <a:rPr lang="en-US" altLang="zh-CN" sz="1400" dirty="0"/>
              <a:t>(</a:t>
            </a:r>
            <a:r>
              <a:rPr lang="en" altLang="zh-CN" sz="1400" dirty="0"/>
              <a:t>User Demand)</a:t>
            </a:r>
            <a:endParaRPr lang="en" altLang="zh-CN" sz="1400" dirty="0">
              <a:effectLst/>
              <a:latin typeface="Helvetica" pitchFamily="2" charset="0"/>
            </a:endParaRPr>
          </a:p>
        </p:txBody>
      </p:sp>
      <p:sp>
        <p:nvSpPr>
          <p:cNvPr id="38" name="文本框 37">
            <a:extLst>
              <a:ext uri="{FF2B5EF4-FFF2-40B4-BE49-F238E27FC236}">
                <a16:creationId xmlns:a16="http://schemas.microsoft.com/office/drawing/2014/main" id="{F7EB825B-1A50-9206-B8C6-C009B543CF65}"/>
              </a:ext>
            </a:extLst>
          </p:cNvPr>
          <p:cNvSpPr txBox="1"/>
          <p:nvPr/>
        </p:nvSpPr>
        <p:spPr>
          <a:xfrm>
            <a:off x="776120" y="2887062"/>
            <a:ext cx="3036409" cy="400110"/>
          </a:xfrm>
          <a:prstGeom prst="rect">
            <a:avLst/>
          </a:prstGeom>
          <a:noFill/>
        </p:spPr>
        <p:txBody>
          <a:bodyPr wrap="none" rtlCol="0">
            <a:spAutoFit/>
          </a:bodyPr>
          <a:lstStyle>
            <a:defPPr>
              <a:defRPr lang="en-US"/>
            </a:defPPr>
            <a:lvl1pPr indent="0" algn="ctr">
              <a:spcBef>
                <a:spcPts val="500"/>
              </a:spcBef>
              <a:buSzPct val="80000"/>
              <a:defRPr kumimoji="1" sz="2400" b="1">
                <a:solidFill>
                  <a:srgbClr val="2C4C7F"/>
                </a:solidFill>
                <a:latin typeface="Microsoft YaHei" panose="020B0503020204020204" pitchFamily="34" charset="-122"/>
                <a:ea typeface="Microsoft YaHei" panose="020B0503020204020204" pitchFamily="34" charset="-122"/>
              </a:defRPr>
            </a:lvl1pPr>
          </a:lstStyle>
          <a:p>
            <a:pPr marL="342900" indent="-342900">
              <a:buFont typeface="Wingdings" pitchFamily="2" charset="2"/>
              <a:buChar char="Ø"/>
            </a:pPr>
            <a:r>
              <a:rPr lang="en" altLang="zh-CN" sz="2000" dirty="0">
                <a:latin typeface="+mj-lt"/>
              </a:rPr>
              <a:t>Overall Performance</a:t>
            </a:r>
            <a:endParaRPr lang="zh-CN" altLang="en-US" sz="2000" dirty="0">
              <a:latin typeface="+mj-lt"/>
            </a:endParaRPr>
          </a:p>
        </p:txBody>
      </p:sp>
      <p:sp>
        <p:nvSpPr>
          <p:cNvPr id="39" name="矩形 38">
            <a:extLst>
              <a:ext uri="{FF2B5EF4-FFF2-40B4-BE49-F238E27FC236}">
                <a16:creationId xmlns:a16="http://schemas.microsoft.com/office/drawing/2014/main" id="{5362EB6F-1D5D-DC9A-59D9-4198CC73EFE6}"/>
              </a:ext>
            </a:extLst>
          </p:cNvPr>
          <p:cNvSpPr/>
          <p:nvPr/>
        </p:nvSpPr>
        <p:spPr>
          <a:xfrm>
            <a:off x="4340484" y="3582888"/>
            <a:ext cx="1568986" cy="2319979"/>
          </a:xfrm>
          <a:prstGeom prst="rect">
            <a:avLst/>
          </a:prstGeom>
          <a:noFill/>
          <a:ln w="28575">
            <a:solidFill>
              <a:srgbClr val="9D424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15075042"/>
      </p:ext>
    </p:extLst>
  </p:cSld>
  <p:clrMapOvr>
    <a:masterClrMapping/>
  </p:clrMapOvr>
  <mc:AlternateContent xmlns:mc="http://schemas.openxmlformats.org/markup-compatibility/2006" xmlns:p14="http://schemas.microsoft.com/office/powerpoint/2010/main">
    <mc:Choice Requires="p14">
      <p:transition spd="slow" p14:dur="2000" advTm="55900"/>
    </mc:Choice>
    <mc:Fallback xmlns="">
      <p:transition spd="slow" advTm="559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9D63E-EB86-4882-AA33-A6927F21144F}"/>
              </a:ext>
            </a:extLst>
          </p:cNvPr>
          <p:cNvSpPr>
            <a:spLocks noGrp="1"/>
          </p:cNvSpPr>
          <p:nvPr>
            <p:ph type="title"/>
          </p:nvPr>
        </p:nvSpPr>
        <p:spPr>
          <a:xfrm>
            <a:off x="354723" y="329378"/>
            <a:ext cx="10583336" cy="594299"/>
          </a:xfrm>
        </p:spPr>
        <p:txBody>
          <a:bodyPr>
            <a:normAutofit fontScale="90000"/>
          </a:bodyPr>
          <a:lstStyle/>
          <a:p>
            <a:pPr algn="l"/>
            <a:r>
              <a:rPr lang="en-US" altLang="zh-CN" b="1" dirty="0"/>
              <a:t>Experiment: Overall Performance</a:t>
            </a:r>
            <a:endParaRPr lang="zh-CN" altLang="en-US" b="1" dirty="0"/>
          </a:p>
        </p:txBody>
      </p:sp>
      <p:pic>
        <p:nvPicPr>
          <p:cNvPr id="29" name="图片 28">
            <a:extLst>
              <a:ext uri="{FF2B5EF4-FFF2-40B4-BE49-F238E27FC236}">
                <a16:creationId xmlns:a16="http://schemas.microsoft.com/office/drawing/2014/main" id="{E5FE4818-D44D-20D7-BA7C-749B09D7B547}"/>
              </a:ext>
            </a:extLst>
          </p:cNvPr>
          <p:cNvPicPr>
            <a:picLocks noChangeAspect="1"/>
          </p:cNvPicPr>
          <p:nvPr/>
        </p:nvPicPr>
        <p:blipFill>
          <a:blip r:embed="rId3"/>
          <a:stretch>
            <a:fillRect/>
          </a:stretch>
        </p:blipFill>
        <p:spPr>
          <a:xfrm>
            <a:off x="354723" y="3389270"/>
            <a:ext cx="5629975" cy="2513597"/>
          </a:xfrm>
          <a:prstGeom prst="rect">
            <a:avLst/>
          </a:prstGeom>
        </p:spPr>
      </p:pic>
      <p:sp>
        <p:nvSpPr>
          <p:cNvPr id="30" name="文本框 29">
            <a:extLst>
              <a:ext uri="{FF2B5EF4-FFF2-40B4-BE49-F238E27FC236}">
                <a16:creationId xmlns:a16="http://schemas.microsoft.com/office/drawing/2014/main" id="{CA7A9513-318C-5A5A-111C-8BAA57884125}"/>
              </a:ext>
            </a:extLst>
          </p:cNvPr>
          <p:cNvSpPr txBox="1"/>
          <p:nvPr/>
        </p:nvSpPr>
        <p:spPr>
          <a:xfrm>
            <a:off x="776120" y="1235997"/>
            <a:ext cx="1426993" cy="400110"/>
          </a:xfrm>
          <a:prstGeom prst="rect">
            <a:avLst/>
          </a:prstGeom>
          <a:noFill/>
        </p:spPr>
        <p:txBody>
          <a:bodyPr wrap="none" rtlCol="0">
            <a:spAutoFit/>
          </a:bodyPr>
          <a:lstStyle>
            <a:defPPr>
              <a:defRPr lang="en-US"/>
            </a:defPPr>
            <a:lvl1pPr indent="0" algn="ctr">
              <a:spcBef>
                <a:spcPts val="500"/>
              </a:spcBef>
              <a:buSzPct val="80000"/>
              <a:defRPr kumimoji="1" sz="2400" b="1">
                <a:solidFill>
                  <a:srgbClr val="2C4C7F"/>
                </a:solidFill>
                <a:latin typeface="Microsoft YaHei" panose="020B0503020204020204" pitchFamily="34" charset="-122"/>
                <a:ea typeface="Microsoft YaHei" panose="020B0503020204020204" pitchFamily="34" charset="-122"/>
              </a:defRPr>
            </a:lvl1pPr>
          </a:lstStyle>
          <a:p>
            <a:pPr marL="342900" indent="-342900">
              <a:buFont typeface="Wingdings" pitchFamily="2" charset="2"/>
              <a:buChar char="Ø"/>
            </a:pPr>
            <a:r>
              <a:rPr lang="en" altLang="zh-CN" sz="2000" dirty="0">
                <a:latin typeface="+mj-lt"/>
              </a:rPr>
              <a:t>Metrics</a:t>
            </a:r>
            <a:endParaRPr lang="zh-CN" altLang="en-US" sz="2000" dirty="0">
              <a:latin typeface="+mj-lt"/>
            </a:endParaRPr>
          </a:p>
        </p:txBody>
      </p:sp>
      <p:pic>
        <p:nvPicPr>
          <p:cNvPr id="31" name="图片 30">
            <a:extLst>
              <a:ext uri="{FF2B5EF4-FFF2-40B4-BE49-F238E27FC236}">
                <a16:creationId xmlns:a16="http://schemas.microsoft.com/office/drawing/2014/main" id="{86DFC063-DFBA-5D1F-E496-8BD1E8E281E2}"/>
              </a:ext>
            </a:extLst>
          </p:cNvPr>
          <p:cNvPicPr>
            <a:picLocks noChangeAspect="1"/>
          </p:cNvPicPr>
          <p:nvPr/>
        </p:nvPicPr>
        <p:blipFill>
          <a:blip r:embed="rId4"/>
          <a:stretch>
            <a:fillRect/>
          </a:stretch>
        </p:blipFill>
        <p:spPr>
          <a:xfrm>
            <a:off x="1694209" y="1874886"/>
            <a:ext cx="1466938" cy="745111"/>
          </a:xfrm>
          <a:prstGeom prst="rect">
            <a:avLst/>
          </a:prstGeom>
          <a:noFill/>
        </p:spPr>
      </p:pic>
      <p:sp>
        <p:nvSpPr>
          <p:cNvPr id="32" name="文本框 31">
            <a:extLst>
              <a:ext uri="{FF2B5EF4-FFF2-40B4-BE49-F238E27FC236}">
                <a16:creationId xmlns:a16="http://schemas.microsoft.com/office/drawing/2014/main" id="{2DC3F500-3C54-7047-AC50-BA901AB26744}"/>
              </a:ext>
            </a:extLst>
          </p:cNvPr>
          <p:cNvSpPr txBox="1"/>
          <p:nvPr/>
        </p:nvSpPr>
        <p:spPr>
          <a:xfrm>
            <a:off x="948475" y="1607821"/>
            <a:ext cx="4306948" cy="369332"/>
          </a:xfrm>
          <a:prstGeom prst="rect">
            <a:avLst/>
          </a:prstGeom>
          <a:noFill/>
        </p:spPr>
        <p:txBody>
          <a:bodyPr wrap="none" rtlCol="0">
            <a:spAutoFit/>
          </a:bodyPr>
          <a:lstStyle/>
          <a:p>
            <a:pPr marL="285750" indent="-285750" algn="ctr" hangingPunct="1">
              <a:spcBef>
                <a:spcPts val="500"/>
              </a:spcBef>
              <a:buSzPct val="80000"/>
              <a:buFont typeface="Wingdings" pitchFamily="2" charset="2"/>
              <a:buChar char="n"/>
            </a:pPr>
            <a:r>
              <a:rPr lang="en" altLang="zh-CN" dirty="0"/>
              <a:t>Metric for measuring OLTP performance</a:t>
            </a:r>
            <a:endParaRPr lang="en-US" altLang="zh-CN" b="1" dirty="0">
              <a:solidFill>
                <a:srgbClr val="2C4C7F"/>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7FF97967-555A-1092-D644-683F5552BC28}"/>
              </a:ext>
            </a:extLst>
          </p:cNvPr>
          <p:cNvSpPr txBox="1"/>
          <p:nvPr/>
        </p:nvSpPr>
        <p:spPr>
          <a:xfrm>
            <a:off x="5909470" y="1607013"/>
            <a:ext cx="4331892" cy="369332"/>
          </a:xfrm>
          <a:prstGeom prst="rect">
            <a:avLst/>
          </a:prstGeom>
          <a:noFill/>
        </p:spPr>
        <p:txBody>
          <a:bodyPr wrap="none" rtlCol="0">
            <a:spAutoFit/>
          </a:bodyPr>
          <a:lstStyle>
            <a:defPPr>
              <a:defRPr lang="en-US"/>
            </a:defPPr>
            <a:lvl1pPr marL="285750" indent="-285750" algn="ctr">
              <a:spcBef>
                <a:spcPts val="500"/>
              </a:spcBef>
              <a:buSzPct val="80000"/>
              <a:buFont typeface="Wingdings" pitchFamily="2" charset="2"/>
              <a:buChar char="n"/>
            </a:lvl1pPr>
          </a:lstStyle>
          <a:p>
            <a:r>
              <a:rPr lang="en" altLang="zh-CN" dirty="0"/>
              <a:t>Metric for measuring OLAP performance</a:t>
            </a:r>
            <a:endParaRPr lang="zh-CN" altLang="en-US" dirty="0"/>
          </a:p>
        </p:txBody>
      </p:sp>
      <p:sp>
        <p:nvSpPr>
          <p:cNvPr id="34" name="文本框 33">
            <a:extLst>
              <a:ext uri="{FF2B5EF4-FFF2-40B4-BE49-F238E27FC236}">
                <a16:creationId xmlns:a16="http://schemas.microsoft.com/office/drawing/2014/main" id="{709E8841-0A43-CE27-B0BD-EC7C32EF7A94}"/>
              </a:ext>
            </a:extLst>
          </p:cNvPr>
          <p:cNvSpPr txBox="1"/>
          <p:nvPr/>
        </p:nvSpPr>
        <p:spPr>
          <a:xfrm>
            <a:off x="2925720" y="1986091"/>
            <a:ext cx="1828400" cy="307777"/>
          </a:xfrm>
          <a:prstGeom prst="rect">
            <a:avLst/>
          </a:prstGeom>
          <a:noFill/>
        </p:spPr>
        <p:txBody>
          <a:bodyPr wrap="square">
            <a:spAutoFit/>
          </a:bodyPr>
          <a:lstStyle/>
          <a:p>
            <a:r>
              <a:rPr lang="en-US" altLang="zh-CN" sz="1400" dirty="0"/>
              <a:t>(</a:t>
            </a:r>
            <a:r>
              <a:rPr lang="en" altLang="zh-CN" sz="1400" dirty="0"/>
              <a:t>System Throughput)</a:t>
            </a:r>
            <a:endParaRPr lang="en" altLang="zh-CN" sz="1400" dirty="0">
              <a:effectLst/>
              <a:latin typeface="Helvetica" pitchFamily="2" charset="0"/>
            </a:endParaRPr>
          </a:p>
        </p:txBody>
      </p:sp>
      <p:sp>
        <p:nvSpPr>
          <p:cNvPr id="35" name="文本框 34">
            <a:extLst>
              <a:ext uri="{FF2B5EF4-FFF2-40B4-BE49-F238E27FC236}">
                <a16:creationId xmlns:a16="http://schemas.microsoft.com/office/drawing/2014/main" id="{2770BBC3-4845-8230-77FA-887AF54658BB}"/>
              </a:ext>
            </a:extLst>
          </p:cNvPr>
          <p:cNvSpPr txBox="1"/>
          <p:nvPr/>
        </p:nvSpPr>
        <p:spPr>
          <a:xfrm>
            <a:off x="2925720" y="2253400"/>
            <a:ext cx="1828400" cy="307777"/>
          </a:xfrm>
          <a:prstGeom prst="rect">
            <a:avLst/>
          </a:prstGeom>
          <a:noFill/>
        </p:spPr>
        <p:txBody>
          <a:bodyPr wrap="square">
            <a:spAutoFit/>
          </a:bodyPr>
          <a:lstStyle/>
          <a:p>
            <a:r>
              <a:rPr lang="en-US" altLang="zh-CN" sz="1400" dirty="0"/>
              <a:t>(</a:t>
            </a:r>
            <a:r>
              <a:rPr lang="en" altLang="zh-CN" sz="1400" dirty="0"/>
              <a:t>User Demand)</a:t>
            </a:r>
            <a:endParaRPr lang="en" altLang="zh-CN" sz="1400" dirty="0">
              <a:effectLst/>
              <a:latin typeface="Helvetica" pitchFamily="2" charset="0"/>
            </a:endParaRPr>
          </a:p>
        </p:txBody>
      </p:sp>
      <p:pic>
        <p:nvPicPr>
          <p:cNvPr id="37" name="图片 36">
            <a:extLst>
              <a:ext uri="{FF2B5EF4-FFF2-40B4-BE49-F238E27FC236}">
                <a16:creationId xmlns:a16="http://schemas.microsoft.com/office/drawing/2014/main" id="{31AF33D7-FCC4-4EB6-7E54-220909CB6434}"/>
              </a:ext>
            </a:extLst>
          </p:cNvPr>
          <p:cNvPicPr>
            <a:picLocks noChangeAspect="1"/>
          </p:cNvPicPr>
          <p:nvPr/>
        </p:nvPicPr>
        <p:blipFill>
          <a:blip r:embed="rId5"/>
          <a:stretch>
            <a:fillRect/>
          </a:stretch>
        </p:blipFill>
        <p:spPr>
          <a:xfrm>
            <a:off x="6162825" y="2087989"/>
            <a:ext cx="5406784" cy="307079"/>
          </a:xfrm>
          <a:prstGeom prst="rect">
            <a:avLst/>
          </a:prstGeom>
        </p:spPr>
      </p:pic>
      <p:sp>
        <p:nvSpPr>
          <p:cNvPr id="38" name="文本框 37">
            <a:extLst>
              <a:ext uri="{FF2B5EF4-FFF2-40B4-BE49-F238E27FC236}">
                <a16:creationId xmlns:a16="http://schemas.microsoft.com/office/drawing/2014/main" id="{F7EB825B-1A50-9206-B8C6-C009B543CF65}"/>
              </a:ext>
            </a:extLst>
          </p:cNvPr>
          <p:cNvSpPr txBox="1"/>
          <p:nvPr/>
        </p:nvSpPr>
        <p:spPr>
          <a:xfrm>
            <a:off x="776120" y="2887062"/>
            <a:ext cx="3036409" cy="400110"/>
          </a:xfrm>
          <a:prstGeom prst="rect">
            <a:avLst/>
          </a:prstGeom>
          <a:noFill/>
        </p:spPr>
        <p:txBody>
          <a:bodyPr wrap="none" rtlCol="0">
            <a:spAutoFit/>
          </a:bodyPr>
          <a:lstStyle>
            <a:defPPr>
              <a:defRPr lang="en-US"/>
            </a:defPPr>
            <a:lvl1pPr indent="0" algn="ctr">
              <a:spcBef>
                <a:spcPts val="500"/>
              </a:spcBef>
              <a:buSzPct val="80000"/>
              <a:defRPr kumimoji="1" sz="2400" b="1">
                <a:solidFill>
                  <a:srgbClr val="2C4C7F"/>
                </a:solidFill>
                <a:latin typeface="Microsoft YaHei" panose="020B0503020204020204" pitchFamily="34" charset="-122"/>
                <a:ea typeface="Microsoft YaHei" panose="020B0503020204020204" pitchFamily="34" charset="-122"/>
              </a:defRPr>
            </a:lvl1pPr>
          </a:lstStyle>
          <a:p>
            <a:pPr marL="342900" indent="-342900">
              <a:buFont typeface="Wingdings" pitchFamily="2" charset="2"/>
              <a:buChar char="Ø"/>
            </a:pPr>
            <a:r>
              <a:rPr lang="en" altLang="zh-CN" sz="2000" dirty="0">
                <a:latin typeface="+mj-lt"/>
              </a:rPr>
              <a:t>Overall Performance</a:t>
            </a:r>
            <a:endParaRPr lang="zh-CN" altLang="en-US" sz="2000" dirty="0">
              <a:latin typeface="+mj-lt"/>
            </a:endParaRPr>
          </a:p>
        </p:txBody>
      </p:sp>
      <p:sp>
        <p:nvSpPr>
          <p:cNvPr id="39" name="矩形 38">
            <a:extLst>
              <a:ext uri="{FF2B5EF4-FFF2-40B4-BE49-F238E27FC236}">
                <a16:creationId xmlns:a16="http://schemas.microsoft.com/office/drawing/2014/main" id="{5362EB6F-1D5D-DC9A-59D9-4198CC73EFE6}"/>
              </a:ext>
            </a:extLst>
          </p:cNvPr>
          <p:cNvSpPr/>
          <p:nvPr/>
        </p:nvSpPr>
        <p:spPr>
          <a:xfrm>
            <a:off x="4340484" y="3582888"/>
            <a:ext cx="1568986" cy="2319979"/>
          </a:xfrm>
          <a:prstGeom prst="rect">
            <a:avLst/>
          </a:prstGeom>
          <a:noFill/>
          <a:ln w="28575">
            <a:solidFill>
              <a:srgbClr val="9D424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90D87F22-53E1-670B-4A06-85BBA257B08C}"/>
              </a:ext>
            </a:extLst>
          </p:cNvPr>
          <p:cNvSpPr txBox="1"/>
          <p:nvPr/>
        </p:nvSpPr>
        <p:spPr>
          <a:xfrm>
            <a:off x="6790266" y="2887062"/>
            <a:ext cx="4625614" cy="707886"/>
          </a:xfrm>
          <a:prstGeom prst="rect">
            <a:avLst/>
          </a:prstGeom>
          <a:noFill/>
        </p:spPr>
        <p:txBody>
          <a:bodyPr wrap="square" rtlCol="0">
            <a:spAutoFit/>
          </a:bodyPr>
          <a:lstStyle>
            <a:defPPr>
              <a:defRPr lang="en-US"/>
            </a:defPPr>
            <a:lvl1pPr indent="0" algn="ctr">
              <a:spcBef>
                <a:spcPts val="500"/>
              </a:spcBef>
              <a:buSzPct val="80000"/>
              <a:defRPr kumimoji="1" sz="2400" b="1">
                <a:solidFill>
                  <a:srgbClr val="2C4C7F"/>
                </a:solidFill>
                <a:latin typeface="Microsoft YaHei" panose="020B0503020204020204" pitchFamily="34" charset="-122"/>
                <a:ea typeface="Microsoft YaHei" panose="020B0503020204020204" pitchFamily="34" charset="-122"/>
              </a:defRPr>
            </a:lvl1pPr>
          </a:lstStyle>
          <a:p>
            <a:pPr marL="342900" indent="-342900">
              <a:buFont typeface="Wingdings" pitchFamily="2" charset="2"/>
              <a:buChar char="Ø"/>
            </a:pPr>
            <a:r>
              <a:rPr lang="en" altLang="zh-CN" sz="2000" dirty="0"/>
              <a:t>One-Day Workload Simulation on </a:t>
            </a:r>
            <a:r>
              <a:rPr lang="en" altLang="zh-CN" sz="2000" dirty="0" err="1"/>
              <a:t>GaussDB</a:t>
            </a:r>
            <a:r>
              <a:rPr lang="en" altLang="zh-CN" sz="2000" dirty="0"/>
              <a:t>-HTAP with T²</a:t>
            </a:r>
            <a:endParaRPr lang="en" altLang="zh-CN" sz="2800" dirty="0">
              <a:effectLst/>
              <a:latin typeface="Helvetica" pitchFamily="2" charset="0"/>
            </a:endParaRPr>
          </a:p>
        </p:txBody>
      </p:sp>
      <p:pic>
        <p:nvPicPr>
          <p:cNvPr id="4" name="图片 3">
            <a:extLst>
              <a:ext uri="{FF2B5EF4-FFF2-40B4-BE49-F238E27FC236}">
                <a16:creationId xmlns:a16="http://schemas.microsoft.com/office/drawing/2014/main" id="{E17CAA8C-9157-F190-BCF1-0D8F3A0FC0AB}"/>
              </a:ext>
            </a:extLst>
          </p:cNvPr>
          <p:cNvPicPr>
            <a:picLocks noChangeAspect="1"/>
          </p:cNvPicPr>
          <p:nvPr/>
        </p:nvPicPr>
        <p:blipFill>
          <a:blip r:embed="rId6"/>
          <a:stretch>
            <a:fillRect/>
          </a:stretch>
        </p:blipFill>
        <p:spPr>
          <a:xfrm>
            <a:off x="6096000" y="3933054"/>
            <a:ext cx="6016335" cy="1322601"/>
          </a:xfrm>
          <a:prstGeom prst="rect">
            <a:avLst/>
          </a:prstGeom>
        </p:spPr>
      </p:pic>
    </p:spTree>
    <p:extLst>
      <p:ext uri="{BB962C8B-B14F-4D97-AF65-F5344CB8AC3E}">
        <p14:creationId xmlns:p14="http://schemas.microsoft.com/office/powerpoint/2010/main" val="2761252953"/>
      </p:ext>
    </p:extLst>
  </p:cSld>
  <p:clrMapOvr>
    <a:masterClrMapping/>
  </p:clrMapOvr>
  <mc:AlternateContent xmlns:mc="http://schemas.openxmlformats.org/markup-compatibility/2006" xmlns:p14="http://schemas.microsoft.com/office/powerpoint/2010/main">
    <mc:Choice Requires="p14">
      <p:transition spd="slow" p14:dur="2000" advTm="55900"/>
    </mc:Choice>
    <mc:Fallback xmlns="">
      <p:transition spd="slow" advTm="559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9D63E-EB86-4882-AA33-A6927F21144F}"/>
              </a:ext>
            </a:extLst>
          </p:cNvPr>
          <p:cNvSpPr>
            <a:spLocks noGrp="1"/>
          </p:cNvSpPr>
          <p:nvPr>
            <p:ph type="title"/>
          </p:nvPr>
        </p:nvSpPr>
        <p:spPr>
          <a:xfrm>
            <a:off x="360135" y="258361"/>
            <a:ext cx="9224132" cy="830997"/>
          </a:xfrm>
        </p:spPr>
        <p:txBody>
          <a:bodyPr>
            <a:normAutofit/>
          </a:bodyPr>
          <a:lstStyle/>
          <a:p>
            <a:pPr algn="l"/>
            <a:r>
              <a:rPr lang="en-US" altLang="zh-CN" sz="3600" b="1" dirty="0"/>
              <a:t>Experiment: </a:t>
            </a:r>
            <a:r>
              <a:rPr lang="en" altLang="zh-CN" sz="3600" b="1" dirty="0"/>
              <a:t>Column Selection</a:t>
            </a:r>
            <a:endParaRPr lang="zh-CN" altLang="en-US" sz="3600" b="1" dirty="0"/>
          </a:p>
        </p:txBody>
      </p:sp>
      <p:sp>
        <p:nvSpPr>
          <p:cNvPr id="7" name="文本框 6">
            <a:extLst>
              <a:ext uri="{FF2B5EF4-FFF2-40B4-BE49-F238E27FC236}">
                <a16:creationId xmlns:a16="http://schemas.microsoft.com/office/drawing/2014/main" id="{39E9F7B8-7A91-BAD2-BD4E-F2E3A785A7E4}"/>
              </a:ext>
            </a:extLst>
          </p:cNvPr>
          <p:cNvSpPr txBox="1"/>
          <p:nvPr/>
        </p:nvSpPr>
        <p:spPr>
          <a:xfrm>
            <a:off x="1841787" y="1625678"/>
            <a:ext cx="5618974" cy="400110"/>
          </a:xfrm>
          <a:prstGeom prst="rect">
            <a:avLst/>
          </a:prstGeom>
          <a:noFill/>
        </p:spPr>
        <p:txBody>
          <a:bodyPr wrap="none" rtlCol="0">
            <a:spAutoFit/>
          </a:bodyPr>
          <a:lstStyle>
            <a:defPPr>
              <a:defRPr lang="en-US"/>
            </a:defPPr>
            <a:lvl1pPr indent="0" algn="ctr">
              <a:spcBef>
                <a:spcPts val="500"/>
              </a:spcBef>
              <a:buSzPct val="80000"/>
              <a:defRPr kumimoji="1" sz="2400" b="1">
                <a:solidFill>
                  <a:srgbClr val="2C4C7F"/>
                </a:solidFill>
                <a:latin typeface="Microsoft YaHei" panose="020B0503020204020204" pitchFamily="34" charset="-122"/>
                <a:ea typeface="Microsoft YaHei" panose="020B0503020204020204" pitchFamily="34" charset="-122"/>
              </a:defRPr>
            </a:lvl1pPr>
          </a:lstStyle>
          <a:p>
            <a:pPr marL="342900" indent="-342900" algn="l">
              <a:buFont typeface="Wingdings" pitchFamily="2" charset="2"/>
              <a:buChar char="Ø"/>
            </a:pPr>
            <a:r>
              <a:rPr lang="en" altLang="zh-CN" sz="2000" dirty="0">
                <a:effectLst/>
                <a:latin typeface="+mj-lt"/>
              </a:rPr>
              <a:t>Impact of T</a:t>
            </a:r>
            <a:r>
              <a:rPr lang="en" altLang="zh-CN" sz="2000" baseline="30000" dirty="0">
                <a:effectLst/>
                <a:latin typeface="+mj-lt"/>
              </a:rPr>
              <a:t>2 </a:t>
            </a:r>
            <a:r>
              <a:rPr lang="en" altLang="zh-CN" sz="2000" dirty="0">
                <a:effectLst/>
                <a:latin typeface="+mj-lt"/>
              </a:rPr>
              <a:t>Column Selection Algorithms</a:t>
            </a:r>
          </a:p>
        </p:txBody>
      </p:sp>
      <p:pic>
        <p:nvPicPr>
          <p:cNvPr id="8" name="图片 7">
            <a:extLst>
              <a:ext uri="{FF2B5EF4-FFF2-40B4-BE49-F238E27FC236}">
                <a16:creationId xmlns:a16="http://schemas.microsoft.com/office/drawing/2014/main" id="{76686E15-9EC6-EC2D-CB60-E9F5F9B10BA8}"/>
              </a:ext>
            </a:extLst>
          </p:cNvPr>
          <p:cNvPicPr>
            <a:picLocks noChangeAspect="1"/>
          </p:cNvPicPr>
          <p:nvPr/>
        </p:nvPicPr>
        <p:blipFill>
          <a:blip r:embed="rId3"/>
          <a:stretch>
            <a:fillRect/>
          </a:stretch>
        </p:blipFill>
        <p:spPr>
          <a:xfrm>
            <a:off x="2010943" y="3067652"/>
            <a:ext cx="7641057" cy="2503940"/>
          </a:xfrm>
          <a:prstGeom prst="rect">
            <a:avLst/>
          </a:prstGeom>
        </p:spPr>
      </p:pic>
      <p:sp>
        <p:nvSpPr>
          <p:cNvPr id="4" name="文本框 3">
            <a:extLst>
              <a:ext uri="{FF2B5EF4-FFF2-40B4-BE49-F238E27FC236}">
                <a16:creationId xmlns:a16="http://schemas.microsoft.com/office/drawing/2014/main" id="{901349CC-F185-3390-CAAC-4CDBE58CF8D0}"/>
              </a:ext>
            </a:extLst>
          </p:cNvPr>
          <p:cNvSpPr txBox="1"/>
          <p:nvPr/>
        </p:nvSpPr>
        <p:spPr>
          <a:xfrm>
            <a:off x="2203451" y="2025788"/>
            <a:ext cx="8005232" cy="923330"/>
          </a:xfrm>
          <a:prstGeom prst="rect">
            <a:avLst/>
          </a:prstGeom>
          <a:noFill/>
        </p:spPr>
        <p:txBody>
          <a:bodyPr wrap="square">
            <a:spAutoFit/>
          </a:bodyPr>
          <a:lstStyle/>
          <a:p>
            <a:r>
              <a:rPr lang="en-US" altLang="zh-CN" dirty="0">
                <a:latin typeface="+mj-lt"/>
              </a:rPr>
              <a:t>Although some competing methods occasionally achieve performance similar to that of </a:t>
            </a:r>
            <a:r>
              <a:rPr lang="zh-CN" altLang="en-US" dirty="0">
                <a:latin typeface="+mj-lt"/>
              </a:rPr>
              <a:t>𝑇</a:t>
            </a:r>
            <a:r>
              <a:rPr lang="en-US" altLang="zh-CN" baseline="30000" dirty="0">
                <a:latin typeface="+mj-lt"/>
              </a:rPr>
              <a:t>2</a:t>
            </a:r>
            <a:r>
              <a:rPr lang="en-US" altLang="zh-CN" dirty="0">
                <a:latin typeface="+mj-lt"/>
              </a:rPr>
              <a:t>, they are prone to getting trapped in local optima, leading to a higher max loss.</a:t>
            </a:r>
            <a:endParaRPr lang="zh-CN" altLang="en-US" dirty="0">
              <a:latin typeface="+mj-lt"/>
            </a:endParaRPr>
          </a:p>
        </p:txBody>
      </p:sp>
    </p:spTree>
    <p:extLst>
      <p:ext uri="{BB962C8B-B14F-4D97-AF65-F5344CB8AC3E}">
        <p14:creationId xmlns:p14="http://schemas.microsoft.com/office/powerpoint/2010/main" val="1063741951"/>
      </p:ext>
    </p:extLst>
  </p:cSld>
  <p:clrMapOvr>
    <a:masterClrMapping/>
  </p:clrMapOvr>
  <mc:AlternateContent xmlns:mc="http://schemas.openxmlformats.org/markup-compatibility/2006" xmlns:p14="http://schemas.microsoft.com/office/powerpoint/2010/main">
    <mc:Choice Requires="p14">
      <p:transition spd="slow" p14:dur="2000" advTm="55900"/>
    </mc:Choice>
    <mc:Fallback xmlns="">
      <p:transition spd="slow" advTm="559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79993-0027-C165-8759-03BB6055029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C83BB1-BEE1-A303-4EA4-047409DF3FC5}"/>
              </a:ext>
            </a:extLst>
          </p:cNvPr>
          <p:cNvSpPr>
            <a:spLocks noGrp="1"/>
          </p:cNvSpPr>
          <p:nvPr>
            <p:ph type="title"/>
          </p:nvPr>
        </p:nvSpPr>
        <p:spPr>
          <a:xfrm>
            <a:off x="427560" y="-23836"/>
            <a:ext cx="10515600" cy="1325563"/>
          </a:xfrm>
        </p:spPr>
        <p:txBody>
          <a:bodyPr/>
          <a:lstStyle/>
          <a:p>
            <a:pPr algn="l"/>
            <a:r>
              <a:rPr lang="en" altLang="zh-CN" sz="3600" b="1" dirty="0"/>
              <a:t>GaussDB-HTAP System</a:t>
            </a:r>
            <a:endParaRPr lang="zh-CN" altLang="en-US" sz="3600" b="1" dirty="0"/>
          </a:p>
        </p:txBody>
      </p:sp>
      <p:sp>
        <p:nvSpPr>
          <p:cNvPr id="5" name="文本框 4">
            <a:extLst>
              <a:ext uri="{FF2B5EF4-FFF2-40B4-BE49-F238E27FC236}">
                <a16:creationId xmlns:a16="http://schemas.microsoft.com/office/drawing/2014/main" id="{5BF801C5-5260-FA34-B2BA-A74DC177EAD5}"/>
              </a:ext>
            </a:extLst>
          </p:cNvPr>
          <p:cNvSpPr txBox="1"/>
          <p:nvPr/>
        </p:nvSpPr>
        <p:spPr>
          <a:xfrm>
            <a:off x="7282625" y="1382969"/>
            <a:ext cx="3713645" cy="369332"/>
          </a:xfrm>
          <a:prstGeom prst="rect">
            <a:avLst/>
          </a:prstGeom>
          <a:noFill/>
        </p:spPr>
        <p:txBody>
          <a:bodyPr wrap="none" rtlCol="0">
            <a:spAutoFit/>
          </a:bodyPr>
          <a:lstStyle/>
          <a:p>
            <a:pPr indent="0" algn="ctr" hangingPunct="1">
              <a:spcBef>
                <a:spcPts val="500"/>
              </a:spcBef>
              <a:buSzPct val="80000"/>
            </a:pPr>
            <a:r>
              <a:rPr kumimoji="1" lang="en-US" altLang="zh-CN" b="1" kern="1200" dirty="0">
                <a:solidFill>
                  <a:srgbClr val="2C4C7F"/>
                </a:solidFill>
                <a:latin typeface="Microsoft YaHei" panose="020B0503020204020204" pitchFamily="34" charset="-122"/>
                <a:ea typeface="Microsoft YaHei" panose="020B0503020204020204" pitchFamily="34" charset="-122"/>
              </a:rPr>
              <a:t>HTAP System </a:t>
            </a:r>
            <a:r>
              <a:rPr kumimoji="1" lang="en-US" altLang="zh-CN" b="1" kern="1200" dirty="0" err="1">
                <a:solidFill>
                  <a:srgbClr val="2C4C7F"/>
                </a:solidFill>
                <a:latin typeface="Microsoft YaHei" panose="020B0503020204020204" pitchFamily="34" charset="-122"/>
                <a:ea typeface="Microsoft YaHei" panose="020B0503020204020204" pitchFamily="34" charset="-122"/>
              </a:rPr>
              <a:t>v.s</a:t>
            </a:r>
            <a:r>
              <a:rPr kumimoji="1" lang="en-US" altLang="zh-CN" b="1" kern="1200" dirty="0">
                <a:solidFill>
                  <a:srgbClr val="2C4C7F"/>
                </a:solidFill>
                <a:latin typeface="Microsoft YaHei" panose="020B0503020204020204" pitchFamily="34" charset="-122"/>
                <a:ea typeface="Microsoft YaHei" panose="020B0503020204020204" pitchFamily="34" charset="-122"/>
              </a:rPr>
              <a:t>. OLTP system</a:t>
            </a:r>
            <a:endParaRPr kumimoji="1" lang="zh-CN" altLang="en-US" b="1" kern="1200" dirty="0">
              <a:solidFill>
                <a:srgbClr val="2C4C7F"/>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D2CA3605-ECB3-41BF-C298-F01172911055}"/>
              </a:ext>
            </a:extLst>
          </p:cNvPr>
          <p:cNvPicPr>
            <a:picLocks noChangeAspect="1"/>
          </p:cNvPicPr>
          <p:nvPr/>
        </p:nvPicPr>
        <p:blipFill>
          <a:blip r:embed="rId4"/>
          <a:stretch>
            <a:fillRect/>
          </a:stretch>
        </p:blipFill>
        <p:spPr>
          <a:xfrm>
            <a:off x="817200" y="1569600"/>
            <a:ext cx="4962799" cy="4399200"/>
          </a:xfrm>
          <a:prstGeom prst="rect">
            <a:avLst/>
          </a:prstGeom>
        </p:spPr>
      </p:pic>
    </p:spTree>
    <p:custDataLst>
      <p:tags r:id="rId1"/>
    </p:custDataLst>
    <p:extLst>
      <p:ext uri="{BB962C8B-B14F-4D97-AF65-F5344CB8AC3E}">
        <p14:creationId xmlns:p14="http://schemas.microsoft.com/office/powerpoint/2010/main" val="2315553338"/>
      </p:ext>
    </p:extLst>
  </p:cSld>
  <p:clrMapOvr>
    <a:masterClrMapping/>
  </p:clrMapOvr>
  <mc:AlternateContent xmlns:mc="http://schemas.openxmlformats.org/markup-compatibility/2006" xmlns:p14="http://schemas.microsoft.com/office/powerpoint/2010/main">
    <mc:Choice Requires="p14">
      <p:transition spd="slow" p14:dur="2000" advTm="47366"/>
    </mc:Choice>
    <mc:Fallback xmlns="">
      <p:transition spd="slow" advTm="4736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8E211-A021-E57B-1A75-4EBFE614D37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73804EC-1A98-482D-CDB1-E9F091FE2FB5}"/>
              </a:ext>
            </a:extLst>
          </p:cNvPr>
          <p:cNvSpPr>
            <a:spLocks noGrp="1"/>
          </p:cNvSpPr>
          <p:nvPr>
            <p:ph type="title"/>
          </p:nvPr>
        </p:nvSpPr>
        <p:spPr>
          <a:xfrm>
            <a:off x="338968" y="241074"/>
            <a:ext cx="9998832" cy="830997"/>
          </a:xfrm>
        </p:spPr>
        <p:txBody>
          <a:bodyPr>
            <a:normAutofit/>
          </a:bodyPr>
          <a:lstStyle/>
          <a:p>
            <a:pPr algn="l"/>
            <a:r>
              <a:rPr lang="en-US" altLang="zh-CN" sz="3600" b="1" dirty="0"/>
              <a:t>Experiment: Static Memory Allocation</a:t>
            </a:r>
            <a:endParaRPr lang="zh-CN" altLang="en-US" sz="3600" b="1" dirty="0"/>
          </a:p>
        </p:txBody>
      </p:sp>
      <p:sp>
        <p:nvSpPr>
          <p:cNvPr id="5" name="文本框 4">
            <a:extLst>
              <a:ext uri="{FF2B5EF4-FFF2-40B4-BE49-F238E27FC236}">
                <a16:creationId xmlns:a16="http://schemas.microsoft.com/office/drawing/2014/main" id="{9FB6C358-7C0D-6F19-EB26-0D8A9041DB96}"/>
              </a:ext>
            </a:extLst>
          </p:cNvPr>
          <p:cNvSpPr txBox="1"/>
          <p:nvPr/>
        </p:nvSpPr>
        <p:spPr>
          <a:xfrm>
            <a:off x="2975563" y="1674611"/>
            <a:ext cx="6085733" cy="400110"/>
          </a:xfrm>
          <a:prstGeom prst="rect">
            <a:avLst/>
          </a:prstGeom>
          <a:noFill/>
        </p:spPr>
        <p:txBody>
          <a:bodyPr wrap="square" rtlCol="0">
            <a:spAutoFit/>
          </a:bodyPr>
          <a:lstStyle>
            <a:defPPr>
              <a:defRPr lang="en-US"/>
            </a:defPPr>
            <a:lvl1pPr indent="0" algn="ctr">
              <a:spcBef>
                <a:spcPts val="500"/>
              </a:spcBef>
              <a:buSzPct val="80000"/>
              <a:defRPr kumimoji="1" sz="2400" b="1">
                <a:solidFill>
                  <a:srgbClr val="2C4C7F"/>
                </a:solidFill>
                <a:latin typeface="Microsoft YaHei" panose="020B0503020204020204" pitchFamily="34" charset="-122"/>
                <a:ea typeface="Microsoft YaHei" panose="020B0503020204020204" pitchFamily="34" charset="-122"/>
              </a:defRPr>
            </a:lvl1pPr>
          </a:lstStyle>
          <a:p>
            <a:pPr marL="342900" indent="-342900" algn="l">
              <a:buFont typeface="Wingdings" pitchFamily="2" charset="2"/>
              <a:buChar char="Ø"/>
            </a:pPr>
            <a:r>
              <a:rPr lang="en" altLang="zh-CN" sz="2000" dirty="0">
                <a:effectLst/>
                <a:latin typeface="+mn-lt"/>
              </a:rPr>
              <a:t>Compare 𝑇</a:t>
            </a:r>
            <a:r>
              <a:rPr lang="en" altLang="zh-CN" sz="2000" baseline="30000" dirty="0">
                <a:effectLst/>
                <a:latin typeface="+mn-lt"/>
              </a:rPr>
              <a:t> 2 </a:t>
            </a:r>
            <a:r>
              <a:rPr lang="en" altLang="zh-CN" sz="2000" dirty="0">
                <a:effectLst/>
                <a:latin typeface="+mn-lt"/>
              </a:rPr>
              <a:t>to Fixed Ratio Memory Allocation</a:t>
            </a:r>
          </a:p>
        </p:txBody>
      </p:sp>
      <p:pic>
        <p:nvPicPr>
          <p:cNvPr id="6" name="图片 5">
            <a:extLst>
              <a:ext uri="{FF2B5EF4-FFF2-40B4-BE49-F238E27FC236}">
                <a16:creationId xmlns:a16="http://schemas.microsoft.com/office/drawing/2014/main" id="{BBCBA906-001E-E83F-9400-001BF6DC60D1}"/>
              </a:ext>
            </a:extLst>
          </p:cNvPr>
          <p:cNvPicPr>
            <a:picLocks noChangeAspect="1"/>
          </p:cNvPicPr>
          <p:nvPr/>
        </p:nvPicPr>
        <p:blipFill>
          <a:blip r:embed="rId3"/>
          <a:stretch>
            <a:fillRect/>
          </a:stretch>
        </p:blipFill>
        <p:spPr>
          <a:xfrm>
            <a:off x="1919195" y="2951828"/>
            <a:ext cx="7968140" cy="2856304"/>
          </a:xfrm>
          <a:prstGeom prst="rect">
            <a:avLst/>
          </a:prstGeom>
        </p:spPr>
      </p:pic>
      <p:sp>
        <p:nvSpPr>
          <p:cNvPr id="4" name="文本框 3">
            <a:extLst>
              <a:ext uri="{FF2B5EF4-FFF2-40B4-BE49-F238E27FC236}">
                <a16:creationId xmlns:a16="http://schemas.microsoft.com/office/drawing/2014/main" id="{1A587C1B-308A-B0AC-81C2-EBB5339623DC}"/>
              </a:ext>
            </a:extLst>
          </p:cNvPr>
          <p:cNvSpPr txBox="1"/>
          <p:nvPr/>
        </p:nvSpPr>
        <p:spPr>
          <a:xfrm>
            <a:off x="3291298" y="2074721"/>
            <a:ext cx="5223934" cy="646331"/>
          </a:xfrm>
          <a:prstGeom prst="rect">
            <a:avLst/>
          </a:prstGeom>
          <a:noFill/>
        </p:spPr>
        <p:txBody>
          <a:bodyPr wrap="square">
            <a:spAutoFit/>
          </a:bodyPr>
          <a:lstStyle/>
          <a:p>
            <a:r>
              <a:rPr lang="en-US" altLang="zh-CN" dirty="0">
                <a:latin typeface="+mj-lt"/>
              </a:rPr>
              <a:t>Our dynamic approach balances IO overhead and query performance</a:t>
            </a:r>
            <a:endParaRPr lang="zh-CN" altLang="en-US" dirty="0">
              <a:latin typeface="+mj-lt"/>
            </a:endParaRPr>
          </a:p>
        </p:txBody>
      </p:sp>
    </p:spTree>
    <p:extLst>
      <p:ext uri="{BB962C8B-B14F-4D97-AF65-F5344CB8AC3E}">
        <p14:creationId xmlns:p14="http://schemas.microsoft.com/office/powerpoint/2010/main" val="2518164322"/>
      </p:ext>
    </p:extLst>
  </p:cSld>
  <p:clrMapOvr>
    <a:masterClrMapping/>
  </p:clrMapOvr>
  <mc:AlternateContent xmlns:mc="http://schemas.openxmlformats.org/markup-compatibility/2006" xmlns:p14="http://schemas.microsoft.com/office/powerpoint/2010/main">
    <mc:Choice Requires="p14">
      <p:transition spd="slow" p14:dur="2000" advTm="55900"/>
    </mc:Choice>
    <mc:Fallback xmlns="">
      <p:transition spd="slow" advTm="559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CF805-574D-55D9-BA82-A8A2A303EF9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EBA55E-29C2-ACEB-4D85-902C6AD8B193}"/>
              </a:ext>
            </a:extLst>
          </p:cNvPr>
          <p:cNvSpPr>
            <a:spLocks noGrp="1"/>
          </p:cNvSpPr>
          <p:nvPr>
            <p:ph type="title"/>
          </p:nvPr>
        </p:nvSpPr>
        <p:spPr>
          <a:xfrm>
            <a:off x="338968" y="241074"/>
            <a:ext cx="9998832" cy="830997"/>
          </a:xfrm>
        </p:spPr>
        <p:txBody>
          <a:bodyPr>
            <a:normAutofit/>
          </a:bodyPr>
          <a:lstStyle/>
          <a:p>
            <a:pPr algn="l"/>
            <a:r>
              <a:rPr lang="en-US" altLang="zh-CN" sz="3600" b="1" dirty="0"/>
              <a:t>Experiment: Dynamic Reallocation</a:t>
            </a:r>
            <a:endParaRPr lang="zh-CN" altLang="en-US" sz="3600" b="1" dirty="0"/>
          </a:p>
        </p:txBody>
      </p:sp>
      <p:pic>
        <p:nvPicPr>
          <p:cNvPr id="9" name="图片 8">
            <a:extLst>
              <a:ext uri="{FF2B5EF4-FFF2-40B4-BE49-F238E27FC236}">
                <a16:creationId xmlns:a16="http://schemas.microsoft.com/office/drawing/2014/main" id="{FCE1F8D5-F101-059D-1241-5A200638683E}"/>
              </a:ext>
            </a:extLst>
          </p:cNvPr>
          <p:cNvPicPr>
            <a:picLocks noChangeAspect="1"/>
          </p:cNvPicPr>
          <p:nvPr/>
        </p:nvPicPr>
        <p:blipFill rotWithShape="1">
          <a:blip r:embed="rId3"/>
          <a:srcRect t="15722" r="46477"/>
          <a:stretch/>
        </p:blipFill>
        <p:spPr>
          <a:xfrm>
            <a:off x="2958989" y="3131927"/>
            <a:ext cx="5506090" cy="2902628"/>
          </a:xfrm>
          <a:prstGeom prst="rect">
            <a:avLst/>
          </a:prstGeom>
        </p:spPr>
      </p:pic>
      <p:sp>
        <p:nvSpPr>
          <p:cNvPr id="10" name="文本框 9">
            <a:extLst>
              <a:ext uri="{FF2B5EF4-FFF2-40B4-BE49-F238E27FC236}">
                <a16:creationId xmlns:a16="http://schemas.microsoft.com/office/drawing/2014/main" id="{F5DC3A12-3952-361C-D8C9-5EDC9D1678BC}"/>
              </a:ext>
            </a:extLst>
          </p:cNvPr>
          <p:cNvSpPr txBox="1"/>
          <p:nvPr/>
        </p:nvSpPr>
        <p:spPr>
          <a:xfrm>
            <a:off x="2958989" y="1472312"/>
            <a:ext cx="5919036" cy="400110"/>
          </a:xfrm>
          <a:prstGeom prst="rect">
            <a:avLst/>
          </a:prstGeom>
          <a:noFill/>
        </p:spPr>
        <p:txBody>
          <a:bodyPr wrap="square" rtlCol="0">
            <a:spAutoFit/>
          </a:bodyPr>
          <a:lstStyle>
            <a:defPPr>
              <a:defRPr lang="en-US"/>
            </a:defPPr>
            <a:lvl1pPr indent="0" algn="ctr">
              <a:spcBef>
                <a:spcPts val="500"/>
              </a:spcBef>
              <a:buSzPct val="80000"/>
              <a:defRPr kumimoji="1" sz="2400" b="1">
                <a:solidFill>
                  <a:srgbClr val="2C4C7F"/>
                </a:solidFill>
                <a:latin typeface="Microsoft YaHei" panose="020B0503020204020204" pitchFamily="34" charset="-122"/>
                <a:ea typeface="Microsoft YaHei" panose="020B0503020204020204" pitchFamily="34" charset="-122"/>
              </a:defRPr>
            </a:lvl1pPr>
          </a:lstStyle>
          <a:p>
            <a:pPr marL="342900" indent="-342900" algn="l">
              <a:buFont typeface="Wingdings" pitchFamily="2" charset="2"/>
              <a:buChar char="Ø"/>
            </a:pPr>
            <a:r>
              <a:rPr lang="en" altLang="zh-CN" sz="2000" dirty="0">
                <a:effectLst/>
                <a:latin typeface="+mn-lt"/>
              </a:rPr>
              <a:t>Effect of Reallocation Trigger Algorithm</a:t>
            </a:r>
          </a:p>
        </p:txBody>
      </p:sp>
      <p:pic>
        <p:nvPicPr>
          <p:cNvPr id="11" name="图片 10">
            <a:extLst>
              <a:ext uri="{FF2B5EF4-FFF2-40B4-BE49-F238E27FC236}">
                <a16:creationId xmlns:a16="http://schemas.microsoft.com/office/drawing/2014/main" id="{6825BE0E-06A6-FA0B-A71F-C1B08FC77D55}"/>
              </a:ext>
            </a:extLst>
          </p:cNvPr>
          <p:cNvPicPr>
            <a:picLocks noChangeAspect="1"/>
          </p:cNvPicPr>
          <p:nvPr/>
        </p:nvPicPr>
        <p:blipFill rotWithShape="1">
          <a:blip r:embed="rId3"/>
          <a:srcRect l="23824" t="-725" r="22653" b="82983"/>
          <a:stretch/>
        </p:blipFill>
        <p:spPr>
          <a:xfrm>
            <a:off x="3429715" y="2557209"/>
            <a:ext cx="5035364" cy="558811"/>
          </a:xfrm>
          <a:prstGeom prst="rect">
            <a:avLst/>
          </a:prstGeom>
        </p:spPr>
      </p:pic>
      <p:sp>
        <p:nvSpPr>
          <p:cNvPr id="4" name="文本框 3">
            <a:extLst>
              <a:ext uri="{FF2B5EF4-FFF2-40B4-BE49-F238E27FC236}">
                <a16:creationId xmlns:a16="http://schemas.microsoft.com/office/drawing/2014/main" id="{1DBF5A16-D618-28FF-7E0C-9FA28A124E51}"/>
              </a:ext>
            </a:extLst>
          </p:cNvPr>
          <p:cNvSpPr txBox="1"/>
          <p:nvPr/>
        </p:nvSpPr>
        <p:spPr>
          <a:xfrm>
            <a:off x="3251199" y="1860354"/>
            <a:ext cx="6096000" cy="646331"/>
          </a:xfrm>
          <a:prstGeom prst="rect">
            <a:avLst/>
          </a:prstGeom>
          <a:noFill/>
        </p:spPr>
        <p:txBody>
          <a:bodyPr wrap="square">
            <a:spAutoFit/>
          </a:bodyPr>
          <a:lstStyle/>
          <a:p>
            <a:r>
              <a:rPr lang="en-US" altLang="zh-CN" dirty="0"/>
              <a:t>The percentages in the figure represent the percentage reduction in total time relative to the static algorithm</a:t>
            </a:r>
            <a:endParaRPr lang="zh-CN" altLang="en-US" dirty="0"/>
          </a:p>
        </p:txBody>
      </p:sp>
    </p:spTree>
    <p:extLst>
      <p:ext uri="{BB962C8B-B14F-4D97-AF65-F5344CB8AC3E}">
        <p14:creationId xmlns:p14="http://schemas.microsoft.com/office/powerpoint/2010/main" val="3217948832"/>
      </p:ext>
    </p:extLst>
  </p:cSld>
  <p:clrMapOvr>
    <a:masterClrMapping/>
  </p:clrMapOvr>
  <mc:AlternateContent xmlns:mc="http://schemas.openxmlformats.org/markup-compatibility/2006" xmlns:p14="http://schemas.microsoft.com/office/powerpoint/2010/main">
    <mc:Choice Requires="p14">
      <p:transition spd="slow" p14:dur="2000" advTm="55900"/>
    </mc:Choice>
    <mc:Fallback xmlns="">
      <p:transition spd="slow" advTm="559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93B96C-2DAE-408F-BBF6-5559A937F627}"/>
              </a:ext>
            </a:extLst>
          </p:cNvPr>
          <p:cNvSpPr>
            <a:spLocks noGrp="1"/>
          </p:cNvSpPr>
          <p:nvPr>
            <p:ph type="title"/>
          </p:nvPr>
        </p:nvSpPr>
        <p:spPr/>
        <p:txBody>
          <a:bodyPr>
            <a:normAutofit fontScale="90000"/>
          </a:bodyPr>
          <a:lstStyle/>
          <a:p>
            <a:pPr algn="l"/>
            <a:r>
              <a:rPr lang="en-US" altLang="zh-CN" b="1" dirty="0"/>
              <a:t>Q&amp;A</a:t>
            </a:r>
            <a:endParaRPr lang="zh-CN" altLang="en-US" b="1" dirty="0"/>
          </a:p>
        </p:txBody>
      </p:sp>
      <p:sp>
        <p:nvSpPr>
          <p:cNvPr id="4" name="矩形 3">
            <a:extLst>
              <a:ext uri="{FF2B5EF4-FFF2-40B4-BE49-F238E27FC236}">
                <a16:creationId xmlns:a16="http://schemas.microsoft.com/office/drawing/2014/main" id="{F912E046-5CBD-4D19-A9A1-B6276EC830A3}"/>
              </a:ext>
            </a:extLst>
          </p:cNvPr>
          <p:cNvSpPr/>
          <p:nvPr/>
        </p:nvSpPr>
        <p:spPr>
          <a:xfrm>
            <a:off x="1582632" y="2521059"/>
            <a:ext cx="9324754" cy="1938992"/>
          </a:xfrm>
          <a:prstGeom prst="rect">
            <a:avLst/>
          </a:prstGeom>
        </p:spPr>
        <p:txBody>
          <a:bodyPr wrap="square">
            <a:spAutoFit/>
          </a:bodyPr>
          <a:lstStyle/>
          <a:p>
            <a:pPr algn="ctr">
              <a:defRPr/>
            </a:pPr>
            <a:r>
              <a:rPr lang="en" altLang="zh-CN" sz="2400" b="1" dirty="0">
                <a:latin typeface="Arial" panose="020B0604020202020204" pitchFamily="34" charset="0"/>
                <a:cs typeface="Arial" panose="020B0604020202020204" pitchFamily="34" charset="0"/>
              </a:rPr>
              <a:t>Twisted Twin: A Collaborative and Competitive Memory Management Approach in HTAP Systems</a:t>
            </a:r>
          </a:p>
          <a:p>
            <a:pPr algn="ctr">
              <a:defRPr/>
            </a:pPr>
            <a:endParaRPr lang="en-US" altLang="zh-CN" b="1" dirty="0">
              <a:latin typeface="Arial" panose="020B0604020202020204" pitchFamily="34" charset="0"/>
              <a:cs typeface="Arial" panose="020B0604020202020204" pitchFamily="34" charset="0"/>
            </a:endParaRPr>
          </a:p>
          <a:p>
            <a:r>
              <a:rPr lang="en-US" altLang="zh-CN" sz="1800" b="1" dirty="0" err="1">
                <a:latin typeface="Arial" panose="020B0604020202020204" pitchFamily="34" charset="0"/>
                <a:cs typeface="Arial" panose="020B0604020202020204" pitchFamily="34" charset="0"/>
              </a:rPr>
              <a:t>Jiani</a:t>
            </a:r>
            <a:r>
              <a:rPr lang="en-US" altLang="zh-CN" sz="1800" b="1" dirty="0">
                <a:latin typeface="Arial" panose="020B0604020202020204" pitchFamily="34" charset="0"/>
                <a:cs typeface="Arial" panose="020B0604020202020204" pitchFamily="34" charset="0"/>
              </a:rPr>
              <a:t> Yang</a:t>
            </a:r>
            <a:r>
              <a:rPr lang="en-US" altLang="zh-CN" sz="1800" dirty="0">
                <a:latin typeface="Arial" panose="020B0604020202020204" pitchFamily="34" charset="0"/>
                <a:cs typeface="Arial" panose="020B0604020202020204" pitchFamily="34" charset="0"/>
              </a:rPr>
              <a:t>, Sai Wu*, </a:t>
            </a:r>
            <a:r>
              <a:rPr lang="en" altLang="zh-CN" sz="1800" dirty="0">
                <a:latin typeface="Arial" panose="020B0604020202020204" pitchFamily="34" charset="0"/>
                <a:cs typeface="Arial" panose="020B0604020202020204" pitchFamily="34" charset="0"/>
              </a:rPr>
              <a:t>Yong Wang</a:t>
            </a:r>
            <a:r>
              <a:rPr lang="en-US" altLang="zh-CN" sz="1800" dirty="0">
                <a:latin typeface="Arial" panose="020B0604020202020204" pitchFamily="34" charset="0"/>
                <a:cs typeface="Arial" panose="020B0604020202020204" pitchFamily="34" charset="0"/>
              </a:rPr>
              <a:t>, Dongxiang Zhang, </a:t>
            </a:r>
            <a:r>
              <a:rPr lang="en-US" altLang="zh-CN" sz="1800" dirty="0" err="1">
                <a:latin typeface="Arial" panose="020B0604020202020204" pitchFamily="34" charset="0"/>
                <a:cs typeface="Arial" panose="020B0604020202020204" pitchFamily="34" charset="0"/>
              </a:rPr>
              <a:t>Yifei</a:t>
            </a:r>
            <a:r>
              <a:rPr lang="en-US" altLang="zh-CN" sz="1800" dirty="0">
                <a:latin typeface="Arial" panose="020B0604020202020204" pitchFamily="34" charset="0"/>
                <a:cs typeface="Arial" panose="020B0604020202020204" pitchFamily="34" charset="0"/>
              </a:rPr>
              <a:t> Liu, </a:t>
            </a:r>
            <a:r>
              <a:rPr lang="en-US" altLang="zh-CN" sz="1800" dirty="0" err="1">
                <a:latin typeface="Arial" panose="020B0604020202020204" pitchFamily="34" charset="0"/>
                <a:cs typeface="Arial" panose="020B0604020202020204" pitchFamily="34" charset="0"/>
              </a:rPr>
              <a:t>Xiu</a:t>
            </a:r>
            <a:r>
              <a:rPr lang="en-US" altLang="zh-CN" sz="1800" dirty="0">
                <a:latin typeface="Arial" panose="020B0604020202020204" pitchFamily="34" charset="0"/>
                <a:cs typeface="Arial" panose="020B0604020202020204" pitchFamily="34" charset="0"/>
              </a:rPr>
              <a:t> Tang, Gang Chen</a:t>
            </a:r>
          </a:p>
          <a:p>
            <a:endParaRPr lang="en-US" altLang="zh-CN" sz="1800" dirty="0">
              <a:latin typeface="Arial" panose="020B0604020202020204" pitchFamily="34" charset="0"/>
              <a:cs typeface="Arial" panose="020B0604020202020204" pitchFamily="34" charset="0"/>
            </a:endParaRPr>
          </a:p>
          <a:p>
            <a:pPr algn="ctr"/>
            <a:r>
              <a:rPr lang="en-US" altLang="zh-CN" dirty="0">
                <a:latin typeface="Arial" panose="020B0604020202020204" pitchFamily="34" charset="0"/>
                <a:cs typeface="Arial" panose="020B0604020202020204" pitchFamily="34" charset="0"/>
              </a:rPr>
              <a:t>Zhejiang University &amp; Huawei</a:t>
            </a:r>
            <a:endParaRPr lang="en-US" altLang="zh-CN" sz="2000" b="1" dirty="0">
              <a:latin typeface="Arial" panose="020B0604020202020204" pitchFamily="34" charset="0"/>
              <a:ea typeface="方正宋刻本秀楷简体" panose="02000000000000000000" pitchFamily="2" charset="-122"/>
              <a:cs typeface="Arial" panose="020B0604020202020204" pitchFamily="34" charset="0"/>
            </a:endParaRPr>
          </a:p>
        </p:txBody>
      </p:sp>
      <p:sp>
        <p:nvSpPr>
          <p:cNvPr id="6" name="矩形 5">
            <a:extLst>
              <a:ext uri="{FF2B5EF4-FFF2-40B4-BE49-F238E27FC236}">
                <a16:creationId xmlns:a16="http://schemas.microsoft.com/office/drawing/2014/main" id="{B31EAC20-6063-4437-B45D-7926D62110DA}"/>
              </a:ext>
            </a:extLst>
          </p:cNvPr>
          <p:cNvSpPr/>
          <p:nvPr/>
        </p:nvSpPr>
        <p:spPr>
          <a:xfrm>
            <a:off x="3757255" y="4846424"/>
            <a:ext cx="4677490" cy="707886"/>
          </a:xfrm>
          <a:prstGeom prst="rect">
            <a:avLst/>
          </a:prstGeom>
        </p:spPr>
        <p:txBody>
          <a:bodyPr wrap="square">
            <a:spAutoFit/>
          </a:bodyPr>
          <a:lstStyle/>
          <a:p>
            <a:pPr algn="ctr">
              <a:defRPr/>
            </a:pPr>
            <a:endParaRPr lang="en-US" altLang="zh-CN" sz="2000" b="1" dirty="0">
              <a:latin typeface="Arial" panose="020B0604020202020204" pitchFamily="34" charset="0"/>
              <a:ea typeface="方正宋刻本秀楷简体" panose="02000000000000000000" pitchFamily="2" charset="-122"/>
              <a:cs typeface="Arial" panose="020B0604020202020204" pitchFamily="34" charset="0"/>
            </a:endParaRPr>
          </a:p>
          <a:p>
            <a:pPr algn="ctr">
              <a:defRPr/>
            </a:pPr>
            <a:r>
              <a:rPr lang="en-US" altLang="zh-CN" sz="2000" dirty="0">
                <a:latin typeface="Arial" panose="020B0604020202020204" pitchFamily="34" charset="0"/>
                <a:ea typeface="方正宋刻本秀楷简体" panose="02000000000000000000" pitchFamily="2" charset="-122"/>
                <a:cs typeface="Arial" panose="020B0604020202020204" pitchFamily="34" charset="0"/>
              </a:rPr>
              <a:t>Email: jianiyang_cs@zju.edu.cn</a:t>
            </a:r>
          </a:p>
        </p:txBody>
      </p:sp>
    </p:spTree>
    <p:extLst>
      <p:ext uri="{BB962C8B-B14F-4D97-AF65-F5344CB8AC3E}">
        <p14:creationId xmlns:p14="http://schemas.microsoft.com/office/powerpoint/2010/main" val="4144498527"/>
      </p:ext>
    </p:extLst>
  </p:cSld>
  <p:clrMapOvr>
    <a:masterClrMapping/>
  </p:clrMapOvr>
  <mc:AlternateContent xmlns:mc="http://schemas.openxmlformats.org/markup-compatibility/2006" xmlns:p14="http://schemas.microsoft.com/office/powerpoint/2010/main">
    <mc:Choice Requires="p14">
      <p:transition spd="slow" p14:dur="2000" advTm="25914"/>
    </mc:Choice>
    <mc:Fallback xmlns="">
      <p:transition spd="slow" advTm="2591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9A382-FD25-FEF0-3927-39DC310E22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375B180-A08A-B713-4ED8-BF1674AF5B34}"/>
              </a:ext>
            </a:extLst>
          </p:cNvPr>
          <p:cNvSpPr>
            <a:spLocks noGrp="1"/>
          </p:cNvSpPr>
          <p:nvPr>
            <p:ph type="title"/>
          </p:nvPr>
        </p:nvSpPr>
        <p:spPr>
          <a:xfrm>
            <a:off x="427560" y="-23836"/>
            <a:ext cx="10515600" cy="1325563"/>
          </a:xfrm>
        </p:spPr>
        <p:txBody>
          <a:bodyPr/>
          <a:lstStyle/>
          <a:p>
            <a:pPr algn="l"/>
            <a:r>
              <a:rPr lang="en" altLang="zh-CN" sz="3600" b="1" dirty="0"/>
              <a:t>GaussDB-HTAP System</a:t>
            </a:r>
            <a:endParaRPr lang="zh-CN" altLang="en-US" sz="3600" b="1" dirty="0"/>
          </a:p>
        </p:txBody>
      </p:sp>
      <p:sp>
        <p:nvSpPr>
          <p:cNvPr id="4" name="文本框 3">
            <a:extLst>
              <a:ext uri="{FF2B5EF4-FFF2-40B4-BE49-F238E27FC236}">
                <a16:creationId xmlns:a16="http://schemas.microsoft.com/office/drawing/2014/main" id="{43962DB7-70C3-EE8B-8828-EABD6C382619}"/>
              </a:ext>
            </a:extLst>
          </p:cNvPr>
          <p:cNvSpPr txBox="1"/>
          <p:nvPr/>
        </p:nvSpPr>
        <p:spPr>
          <a:xfrm>
            <a:off x="1119054" y="5627653"/>
            <a:ext cx="5005665" cy="307777"/>
          </a:xfrm>
          <a:prstGeom prst="rect">
            <a:avLst/>
          </a:prstGeom>
          <a:noFill/>
        </p:spPr>
        <p:txBody>
          <a:bodyPr wrap="none" rtlCol="0">
            <a:spAutoFit/>
          </a:bodyPr>
          <a:lstStyle/>
          <a:p>
            <a:pPr indent="0" algn="ctr" hangingPunct="1">
              <a:spcBef>
                <a:spcPts val="500"/>
              </a:spcBef>
              <a:buSzPct val="80000"/>
            </a:pPr>
            <a:r>
              <a:rPr kumimoji="1" lang="en-US" altLang="zh-CN" sz="1400" kern="1200" dirty="0">
                <a:solidFill>
                  <a:schemeClr val="tx1"/>
                </a:solidFill>
                <a:latin typeface="+mj-lt"/>
                <a:ea typeface="Microsoft YaHei" panose="020B0503020204020204" pitchFamily="34" charset="-122"/>
              </a:rPr>
              <a:t>Figure: Architecture of Single-node HTAP system (</a:t>
            </a:r>
            <a:r>
              <a:rPr kumimoji="1" lang="en-US" altLang="zh-CN" sz="1400" kern="1200" dirty="0" err="1">
                <a:solidFill>
                  <a:schemeClr val="tx1"/>
                </a:solidFill>
                <a:latin typeface="+mj-lt"/>
                <a:ea typeface="Microsoft YaHei" panose="020B0503020204020204" pitchFamily="34" charset="-122"/>
              </a:rPr>
              <a:t>GaussDB</a:t>
            </a:r>
            <a:r>
              <a:rPr kumimoji="1" lang="en-US" altLang="zh-CN" sz="1400" kern="1200" dirty="0">
                <a:solidFill>
                  <a:schemeClr val="tx1"/>
                </a:solidFill>
                <a:latin typeface="+mj-lt"/>
                <a:ea typeface="Microsoft YaHei" panose="020B0503020204020204" pitchFamily="34" charset="-122"/>
              </a:rPr>
              <a:t>)</a:t>
            </a:r>
            <a:endParaRPr kumimoji="1" lang="zh-CN" altLang="en-US" sz="1400" kern="1200" dirty="0">
              <a:solidFill>
                <a:schemeClr val="tx1"/>
              </a:solidFill>
              <a:latin typeface="+mj-lt"/>
              <a:ea typeface="Microsoft YaHei" panose="020B0503020204020204" pitchFamily="34" charset="-122"/>
            </a:endParaRPr>
          </a:p>
        </p:txBody>
      </p:sp>
      <p:sp>
        <p:nvSpPr>
          <p:cNvPr id="5" name="文本框 4">
            <a:extLst>
              <a:ext uri="{FF2B5EF4-FFF2-40B4-BE49-F238E27FC236}">
                <a16:creationId xmlns:a16="http://schemas.microsoft.com/office/drawing/2014/main" id="{4D97A456-78E5-FC44-9D5D-F886A97C9763}"/>
              </a:ext>
            </a:extLst>
          </p:cNvPr>
          <p:cNvSpPr txBox="1"/>
          <p:nvPr/>
        </p:nvSpPr>
        <p:spPr>
          <a:xfrm>
            <a:off x="7282625" y="1382969"/>
            <a:ext cx="3713645" cy="369332"/>
          </a:xfrm>
          <a:prstGeom prst="rect">
            <a:avLst/>
          </a:prstGeom>
          <a:noFill/>
        </p:spPr>
        <p:txBody>
          <a:bodyPr wrap="none" rtlCol="0">
            <a:spAutoFit/>
          </a:bodyPr>
          <a:lstStyle/>
          <a:p>
            <a:pPr indent="0" algn="ctr" hangingPunct="1">
              <a:spcBef>
                <a:spcPts val="500"/>
              </a:spcBef>
              <a:buSzPct val="80000"/>
            </a:pPr>
            <a:r>
              <a:rPr kumimoji="1" lang="en-US" altLang="zh-CN" b="1" kern="1200" dirty="0">
                <a:solidFill>
                  <a:srgbClr val="2C4C7F"/>
                </a:solidFill>
                <a:latin typeface="Microsoft YaHei" panose="020B0503020204020204" pitchFamily="34" charset="-122"/>
                <a:ea typeface="Microsoft YaHei" panose="020B0503020204020204" pitchFamily="34" charset="-122"/>
              </a:rPr>
              <a:t>HTAP System </a:t>
            </a:r>
            <a:r>
              <a:rPr kumimoji="1" lang="en-US" altLang="zh-CN" b="1" kern="1200" dirty="0" err="1">
                <a:solidFill>
                  <a:srgbClr val="2C4C7F"/>
                </a:solidFill>
                <a:latin typeface="Microsoft YaHei" panose="020B0503020204020204" pitchFamily="34" charset="-122"/>
                <a:ea typeface="Microsoft YaHei" panose="020B0503020204020204" pitchFamily="34" charset="-122"/>
              </a:rPr>
              <a:t>v.s</a:t>
            </a:r>
            <a:r>
              <a:rPr kumimoji="1" lang="en-US" altLang="zh-CN" b="1" kern="1200" dirty="0">
                <a:solidFill>
                  <a:srgbClr val="2C4C7F"/>
                </a:solidFill>
                <a:latin typeface="Microsoft YaHei" panose="020B0503020204020204" pitchFamily="34" charset="-122"/>
                <a:ea typeface="Microsoft YaHei" panose="020B0503020204020204" pitchFamily="34" charset="-122"/>
              </a:rPr>
              <a:t>. OLTP system</a:t>
            </a:r>
            <a:endParaRPr kumimoji="1" lang="zh-CN" altLang="en-US" b="1" kern="1200" dirty="0">
              <a:solidFill>
                <a:srgbClr val="2C4C7F"/>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190F2504-8BB9-70A4-C117-BBD216AFD742}"/>
              </a:ext>
            </a:extLst>
          </p:cNvPr>
          <p:cNvSpPr/>
          <p:nvPr/>
        </p:nvSpPr>
        <p:spPr>
          <a:xfrm>
            <a:off x="7161923" y="1905083"/>
            <a:ext cx="4192932" cy="441653"/>
          </a:xfrm>
          <a:prstGeom prst="rect">
            <a:avLst/>
          </a:prstGeom>
          <a:solidFill>
            <a:schemeClr val="tx2">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 altLang="zh-CN" b="1" dirty="0"/>
              <a:t>Query Execution</a:t>
            </a:r>
            <a:endParaRPr lang="zh-CN" altLang="en-US" b="1"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0BEE39D-60BD-0CE9-0C76-BB02751E927E}"/>
              </a:ext>
            </a:extLst>
          </p:cNvPr>
          <p:cNvSpPr txBox="1"/>
          <p:nvPr/>
        </p:nvSpPr>
        <p:spPr>
          <a:xfrm>
            <a:off x="7073249" y="2535370"/>
            <a:ext cx="4512082" cy="338554"/>
          </a:xfrm>
          <a:prstGeom prst="rect">
            <a:avLst/>
          </a:prstGeom>
          <a:noFill/>
        </p:spPr>
        <p:txBody>
          <a:bodyPr wrap="square" rtlCol="0">
            <a:spAutoFit/>
          </a:bodyPr>
          <a:lstStyle/>
          <a:p>
            <a:pPr marL="285750" indent="-285750" hangingPunct="1">
              <a:spcBef>
                <a:spcPts val="500"/>
              </a:spcBef>
              <a:buSzPct val="80000"/>
              <a:buFont typeface="Wingdings" panose="05000000000000000000" pitchFamily="2" charset="2"/>
              <a:buChar char="n"/>
            </a:pPr>
            <a:r>
              <a:rPr lang="en" altLang="zh-CN" sz="1600" b="1" dirty="0"/>
              <a:t>Add vectorized engine for OLAP queries.</a:t>
            </a:r>
          </a:p>
        </p:txBody>
      </p:sp>
      <p:pic>
        <p:nvPicPr>
          <p:cNvPr id="3" name="图片 2">
            <a:extLst>
              <a:ext uri="{FF2B5EF4-FFF2-40B4-BE49-F238E27FC236}">
                <a16:creationId xmlns:a16="http://schemas.microsoft.com/office/drawing/2014/main" id="{39538F88-E712-4878-54DD-693D3EEDAC81}"/>
              </a:ext>
            </a:extLst>
          </p:cNvPr>
          <p:cNvPicPr>
            <a:picLocks noChangeAspect="1"/>
          </p:cNvPicPr>
          <p:nvPr/>
        </p:nvPicPr>
        <p:blipFill>
          <a:blip r:embed="rId4"/>
          <a:stretch>
            <a:fillRect/>
          </a:stretch>
        </p:blipFill>
        <p:spPr>
          <a:xfrm>
            <a:off x="817200" y="1569600"/>
            <a:ext cx="5369842" cy="4399200"/>
          </a:xfrm>
          <a:prstGeom prst="rect">
            <a:avLst/>
          </a:prstGeom>
        </p:spPr>
      </p:pic>
    </p:spTree>
    <p:custDataLst>
      <p:tags r:id="rId1"/>
    </p:custDataLst>
    <p:extLst>
      <p:ext uri="{BB962C8B-B14F-4D97-AF65-F5344CB8AC3E}">
        <p14:creationId xmlns:p14="http://schemas.microsoft.com/office/powerpoint/2010/main" val="901996083"/>
      </p:ext>
    </p:extLst>
  </p:cSld>
  <p:clrMapOvr>
    <a:masterClrMapping/>
  </p:clrMapOvr>
  <mc:AlternateContent xmlns:mc="http://schemas.openxmlformats.org/markup-compatibility/2006" xmlns:p14="http://schemas.microsoft.com/office/powerpoint/2010/main">
    <mc:Choice Requires="p14">
      <p:transition spd="slow" p14:dur="2000" advTm="47366"/>
    </mc:Choice>
    <mc:Fallback xmlns="">
      <p:transition spd="slow" advTm="4736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F2E96-94A6-06BB-D87E-06EE7F51F14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1D9BD00-94DE-B5BD-F553-333FE71C3304}"/>
              </a:ext>
            </a:extLst>
          </p:cNvPr>
          <p:cNvSpPr>
            <a:spLocks noGrp="1"/>
          </p:cNvSpPr>
          <p:nvPr>
            <p:ph type="title"/>
          </p:nvPr>
        </p:nvSpPr>
        <p:spPr>
          <a:xfrm>
            <a:off x="427560" y="-23836"/>
            <a:ext cx="10515600" cy="1325563"/>
          </a:xfrm>
        </p:spPr>
        <p:txBody>
          <a:bodyPr/>
          <a:lstStyle/>
          <a:p>
            <a:pPr algn="l"/>
            <a:r>
              <a:rPr lang="en" altLang="zh-CN" sz="3600" b="1" dirty="0"/>
              <a:t>GaussDB-HTAP System</a:t>
            </a:r>
            <a:endParaRPr lang="zh-CN" altLang="en-US" sz="3600" b="1" dirty="0"/>
          </a:p>
        </p:txBody>
      </p:sp>
      <p:sp>
        <p:nvSpPr>
          <p:cNvPr id="4" name="文本框 3">
            <a:extLst>
              <a:ext uri="{FF2B5EF4-FFF2-40B4-BE49-F238E27FC236}">
                <a16:creationId xmlns:a16="http://schemas.microsoft.com/office/drawing/2014/main" id="{CB04DD39-8F3F-D2F7-7E23-EC6B54ED9F2C}"/>
              </a:ext>
            </a:extLst>
          </p:cNvPr>
          <p:cNvSpPr txBox="1"/>
          <p:nvPr/>
        </p:nvSpPr>
        <p:spPr>
          <a:xfrm>
            <a:off x="1119054" y="5627653"/>
            <a:ext cx="5005665" cy="307777"/>
          </a:xfrm>
          <a:prstGeom prst="rect">
            <a:avLst/>
          </a:prstGeom>
          <a:noFill/>
        </p:spPr>
        <p:txBody>
          <a:bodyPr wrap="none" rtlCol="0">
            <a:spAutoFit/>
          </a:bodyPr>
          <a:lstStyle/>
          <a:p>
            <a:pPr indent="0" algn="ctr" hangingPunct="1">
              <a:spcBef>
                <a:spcPts val="500"/>
              </a:spcBef>
              <a:buSzPct val="80000"/>
            </a:pPr>
            <a:r>
              <a:rPr kumimoji="1" lang="en-US" altLang="zh-CN" sz="1400" kern="1200" dirty="0">
                <a:solidFill>
                  <a:schemeClr val="tx1"/>
                </a:solidFill>
                <a:latin typeface="+mj-lt"/>
                <a:ea typeface="Microsoft YaHei" panose="020B0503020204020204" pitchFamily="34" charset="-122"/>
              </a:rPr>
              <a:t>Figure: Architecture of Single-node HTAP system (</a:t>
            </a:r>
            <a:r>
              <a:rPr kumimoji="1" lang="en-US" altLang="zh-CN" sz="1400" kern="1200" dirty="0" err="1">
                <a:solidFill>
                  <a:schemeClr val="tx1"/>
                </a:solidFill>
                <a:latin typeface="+mj-lt"/>
                <a:ea typeface="Microsoft YaHei" panose="020B0503020204020204" pitchFamily="34" charset="-122"/>
              </a:rPr>
              <a:t>GaussDB</a:t>
            </a:r>
            <a:r>
              <a:rPr kumimoji="1" lang="en-US" altLang="zh-CN" sz="1400" kern="1200" dirty="0">
                <a:solidFill>
                  <a:schemeClr val="tx1"/>
                </a:solidFill>
                <a:latin typeface="+mj-lt"/>
                <a:ea typeface="Microsoft YaHei" panose="020B0503020204020204" pitchFamily="34" charset="-122"/>
              </a:rPr>
              <a:t>)</a:t>
            </a:r>
            <a:endParaRPr kumimoji="1" lang="zh-CN" altLang="en-US" sz="1400" kern="1200" dirty="0">
              <a:solidFill>
                <a:schemeClr val="tx1"/>
              </a:solidFill>
              <a:latin typeface="+mj-lt"/>
              <a:ea typeface="Microsoft YaHei" panose="020B0503020204020204" pitchFamily="34" charset="-122"/>
            </a:endParaRPr>
          </a:p>
        </p:txBody>
      </p:sp>
      <p:sp>
        <p:nvSpPr>
          <p:cNvPr id="5" name="文本框 4">
            <a:extLst>
              <a:ext uri="{FF2B5EF4-FFF2-40B4-BE49-F238E27FC236}">
                <a16:creationId xmlns:a16="http://schemas.microsoft.com/office/drawing/2014/main" id="{31681EB4-35F8-8587-F3DE-ADFF58BD66BF}"/>
              </a:ext>
            </a:extLst>
          </p:cNvPr>
          <p:cNvSpPr txBox="1"/>
          <p:nvPr/>
        </p:nvSpPr>
        <p:spPr>
          <a:xfrm>
            <a:off x="7282625" y="1382969"/>
            <a:ext cx="3713645" cy="369332"/>
          </a:xfrm>
          <a:prstGeom prst="rect">
            <a:avLst/>
          </a:prstGeom>
          <a:noFill/>
        </p:spPr>
        <p:txBody>
          <a:bodyPr wrap="none" rtlCol="0">
            <a:spAutoFit/>
          </a:bodyPr>
          <a:lstStyle/>
          <a:p>
            <a:pPr indent="0" algn="ctr" hangingPunct="1">
              <a:spcBef>
                <a:spcPts val="500"/>
              </a:spcBef>
              <a:buSzPct val="80000"/>
            </a:pPr>
            <a:r>
              <a:rPr kumimoji="1" lang="en-US" altLang="zh-CN" b="1" kern="1200" dirty="0">
                <a:solidFill>
                  <a:srgbClr val="2C4C7F"/>
                </a:solidFill>
                <a:latin typeface="Microsoft YaHei" panose="020B0503020204020204" pitchFamily="34" charset="-122"/>
                <a:ea typeface="Microsoft YaHei" panose="020B0503020204020204" pitchFamily="34" charset="-122"/>
              </a:rPr>
              <a:t>HTAP System </a:t>
            </a:r>
            <a:r>
              <a:rPr kumimoji="1" lang="en-US" altLang="zh-CN" b="1" kern="1200" dirty="0" err="1">
                <a:solidFill>
                  <a:srgbClr val="2C4C7F"/>
                </a:solidFill>
                <a:latin typeface="Microsoft YaHei" panose="020B0503020204020204" pitchFamily="34" charset="-122"/>
                <a:ea typeface="Microsoft YaHei" panose="020B0503020204020204" pitchFamily="34" charset="-122"/>
              </a:rPr>
              <a:t>v.s</a:t>
            </a:r>
            <a:r>
              <a:rPr kumimoji="1" lang="en-US" altLang="zh-CN" b="1" kern="1200" dirty="0">
                <a:solidFill>
                  <a:srgbClr val="2C4C7F"/>
                </a:solidFill>
                <a:latin typeface="Microsoft YaHei" panose="020B0503020204020204" pitchFamily="34" charset="-122"/>
                <a:ea typeface="Microsoft YaHei" panose="020B0503020204020204" pitchFamily="34" charset="-122"/>
              </a:rPr>
              <a:t>. OLTP system</a:t>
            </a:r>
            <a:endParaRPr kumimoji="1" lang="zh-CN" altLang="en-US" b="1" kern="1200" dirty="0">
              <a:solidFill>
                <a:srgbClr val="2C4C7F"/>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6D0A98D6-2394-9CC3-9BE6-686721F36B8E}"/>
              </a:ext>
            </a:extLst>
          </p:cNvPr>
          <p:cNvSpPr/>
          <p:nvPr/>
        </p:nvSpPr>
        <p:spPr>
          <a:xfrm>
            <a:off x="7161923" y="1905083"/>
            <a:ext cx="4192932" cy="441653"/>
          </a:xfrm>
          <a:prstGeom prst="rect">
            <a:avLst/>
          </a:prstGeom>
          <a:solidFill>
            <a:schemeClr val="tx2">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 altLang="zh-CN" b="1" dirty="0"/>
              <a:t>Query Execution</a:t>
            </a:r>
            <a:endParaRPr lang="zh-CN" altLang="en-US" b="1"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AC43109-4169-E29D-2613-7BF44538B20D}"/>
              </a:ext>
            </a:extLst>
          </p:cNvPr>
          <p:cNvSpPr txBox="1"/>
          <p:nvPr/>
        </p:nvSpPr>
        <p:spPr>
          <a:xfrm>
            <a:off x="7073249" y="2535370"/>
            <a:ext cx="4512082" cy="648896"/>
          </a:xfrm>
          <a:prstGeom prst="rect">
            <a:avLst/>
          </a:prstGeom>
          <a:noFill/>
        </p:spPr>
        <p:txBody>
          <a:bodyPr wrap="square" rtlCol="0">
            <a:spAutoFit/>
          </a:bodyPr>
          <a:lstStyle/>
          <a:p>
            <a:pPr marL="285750" indent="-285750" hangingPunct="1">
              <a:spcBef>
                <a:spcPts val="500"/>
              </a:spcBef>
              <a:buSzPct val="80000"/>
              <a:buFont typeface="Wingdings" panose="05000000000000000000" pitchFamily="2" charset="2"/>
              <a:buChar char="n"/>
            </a:pPr>
            <a:r>
              <a:rPr lang="en" altLang="zh-CN" sz="1600" b="1" dirty="0"/>
              <a:t>Add vectorized engine for OLAP queries.</a:t>
            </a:r>
          </a:p>
          <a:p>
            <a:pPr marL="285750" indent="-285750" hangingPunct="1">
              <a:spcBef>
                <a:spcPts val="500"/>
              </a:spcBef>
              <a:buSzPct val="80000"/>
              <a:buFont typeface="Wingdings" panose="05000000000000000000" pitchFamily="2" charset="2"/>
              <a:buChar char="n"/>
            </a:pPr>
            <a:r>
              <a:rPr lang="en" altLang="zh-CN" sz="1600" b="1" dirty="0"/>
              <a:t>Support row and column storage reads.</a:t>
            </a:r>
            <a:endParaRPr kumimoji="1" lang="zh-CN" altLang="en-US" sz="1600" kern="1200" dirty="0">
              <a:solidFill>
                <a:schemeClr val="tx1"/>
              </a:solidFill>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E44B42FC-C5D4-C22C-3B72-CC86483C1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00" y="1569600"/>
            <a:ext cx="5369842" cy="4399200"/>
          </a:xfrm>
          <a:prstGeom prst="rect">
            <a:avLst/>
          </a:prstGeom>
        </p:spPr>
      </p:pic>
    </p:spTree>
    <p:custDataLst>
      <p:tags r:id="rId1"/>
    </p:custDataLst>
    <p:extLst>
      <p:ext uri="{BB962C8B-B14F-4D97-AF65-F5344CB8AC3E}">
        <p14:creationId xmlns:p14="http://schemas.microsoft.com/office/powerpoint/2010/main" val="2559448165"/>
      </p:ext>
    </p:extLst>
  </p:cSld>
  <p:clrMapOvr>
    <a:masterClrMapping/>
  </p:clrMapOvr>
  <mc:AlternateContent xmlns:mc="http://schemas.openxmlformats.org/markup-compatibility/2006" xmlns:p14="http://schemas.microsoft.com/office/powerpoint/2010/main">
    <mc:Choice Requires="p14">
      <p:transition spd="slow" p14:dur="2000" advTm="47366"/>
    </mc:Choice>
    <mc:Fallback xmlns="">
      <p:transition spd="slow" advTm="4736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1EA55-ED72-F75B-C6CD-ABF86F69CB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7554299-AC67-4277-FBF3-355233CF4502}"/>
              </a:ext>
            </a:extLst>
          </p:cNvPr>
          <p:cNvSpPr>
            <a:spLocks noGrp="1"/>
          </p:cNvSpPr>
          <p:nvPr>
            <p:ph type="title"/>
          </p:nvPr>
        </p:nvSpPr>
        <p:spPr>
          <a:xfrm>
            <a:off x="427560" y="-23836"/>
            <a:ext cx="10515600" cy="1325563"/>
          </a:xfrm>
        </p:spPr>
        <p:txBody>
          <a:bodyPr/>
          <a:lstStyle/>
          <a:p>
            <a:pPr algn="l"/>
            <a:r>
              <a:rPr lang="en" altLang="zh-CN" sz="3600" b="1" dirty="0"/>
              <a:t>GaussDB-HTAP System</a:t>
            </a:r>
            <a:endParaRPr lang="zh-CN" altLang="en-US" sz="3600" b="1" dirty="0"/>
          </a:p>
        </p:txBody>
      </p:sp>
      <p:sp>
        <p:nvSpPr>
          <p:cNvPr id="5" name="文本框 4">
            <a:extLst>
              <a:ext uri="{FF2B5EF4-FFF2-40B4-BE49-F238E27FC236}">
                <a16:creationId xmlns:a16="http://schemas.microsoft.com/office/drawing/2014/main" id="{445FE72C-B1DC-2898-7C1F-9F0919FEC939}"/>
              </a:ext>
            </a:extLst>
          </p:cNvPr>
          <p:cNvSpPr txBox="1"/>
          <p:nvPr/>
        </p:nvSpPr>
        <p:spPr>
          <a:xfrm>
            <a:off x="7282625" y="1382969"/>
            <a:ext cx="3713645" cy="369332"/>
          </a:xfrm>
          <a:prstGeom prst="rect">
            <a:avLst/>
          </a:prstGeom>
          <a:noFill/>
        </p:spPr>
        <p:txBody>
          <a:bodyPr wrap="none" rtlCol="0">
            <a:spAutoFit/>
          </a:bodyPr>
          <a:lstStyle/>
          <a:p>
            <a:pPr indent="0" algn="ctr" hangingPunct="1">
              <a:spcBef>
                <a:spcPts val="500"/>
              </a:spcBef>
              <a:buSzPct val="80000"/>
            </a:pPr>
            <a:r>
              <a:rPr kumimoji="1" lang="en-US" altLang="zh-CN" b="1" kern="1200" dirty="0">
                <a:solidFill>
                  <a:srgbClr val="2C4C7F"/>
                </a:solidFill>
                <a:latin typeface="Microsoft YaHei" panose="020B0503020204020204" pitchFamily="34" charset="-122"/>
                <a:ea typeface="Microsoft YaHei" panose="020B0503020204020204" pitchFamily="34" charset="-122"/>
              </a:rPr>
              <a:t>HTAP System </a:t>
            </a:r>
            <a:r>
              <a:rPr kumimoji="1" lang="en-US" altLang="zh-CN" b="1" kern="1200" dirty="0" err="1">
                <a:solidFill>
                  <a:srgbClr val="2C4C7F"/>
                </a:solidFill>
                <a:latin typeface="Microsoft YaHei" panose="020B0503020204020204" pitchFamily="34" charset="-122"/>
                <a:ea typeface="Microsoft YaHei" panose="020B0503020204020204" pitchFamily="34" charset="-122"/>
              </a:rPr>
              <a:t>v.s</a:t>
            </a:r>
            <a:r>
              <a:rPr kumimoji="1" lang="en-US" altLang="zh-CN" b="1" kern="1200" dirty="0">
                <a:solidFill>
                  <a:srgbClr val="2C4C7F"/>
                </a:solidFill>
                <a:latin typeface="Microsoft YaHei" panose="020B0503020204020204" pitchFamily="34" charset="-122"/>
                <a:ea typeface="Microsoft YaHei" panose="020B0503020204020204" pitchFamily="34" charset="-122"/>
              </a:rPr>
              <a:t>. OLTP system</a:t>
            </a:r>
            <a:endParaRPr kumimoji="1" lang="zh-CN" altLang="en-US" b="1" kern="1200" dirty="0">
              <a:solidFill>
                <a:srgbClr val="2C4C7F"/>
              </a:solidFill>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82A79839-DD6E-B81A-358D-6ECBE59516F0}"/>
              </a:ext>
            </a:extLst>
          </p:cNvPr>
          <p:cNvSpPr/>
          <p:nvPr/>
        </p:nvSpPr>
        <p:spPr>
          <a:xfrm>
            <a:off x="7159652" y="3348167"/>
            <a:ext cx="4192932" cy="436222"/>
          </a:xfrm>
          <a:prstGeom prst="rect">
            <a:avLst/>
          </a:prstGeom>
          <a:solidFill>
            <a:schemeClr val="tx2">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 altLang="zh-CN" b="1" dirty="0"/>
              <a:t>Resource Scheduling</a:t>
            </a:r>
            <a:endParaRPr lang="zh-CN" altLang="en-US" b="1"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99513CBE-AB70-343A-0EB0-009D3F792AB6}"/>
              </a:ext>
            </a:extLst>
          </p:cNvPr>
          <p:cNvSpPr/>
          <p:nvPr/>
        </p:nvSpPr>
        <p:spPr>
          <a:xfrm>
            <a:off x="7161923" y="1905083"/>
            <a:ext cx="4192932" cy="441653"/>
          </a:xfrm>
          <a:prstGeom prst="rect">
            <a:avLst/>
          </a:prstGeom>
          <a:solidFill>
            <a:schemeClr val="tx2">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 altLang="zh-CN" b="1" dirty="0"/>
              <a:t>Query Execution</a:t>
            </a:r>
            <a:endParaRPr lang="zh-CN" altLang="en-US" b="1"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A38C72D7-CD17-275A-72FE-36B52F7F027E}"/>
              </a:ext>
            </a:extLst>
          </p:cNvPr>
          <p:cNvSpPr txBox="1"/>
          <p:nvPr/>
        </p:nvSpPr>
        <p:spPr>
          <a:xfrm>
            <a:off x="7073249" y="2535370"/>
            <a:ext cx="4512082" cy="648896"/>
          </a:xfrm>
          <a:prstGeom prst="rect">
            <a:avLst/>
          </a:prstGeom>
          <a:noFill/>
        </p:spPr>
        <p:txBody>
          <a:bodyPr wrap="square" rtlCol="0">
            <a:spAutoFit/>
          </a:bodyPr>
          <a:lstStyle/>
          <a:p>
            <a:pPr marL="285750" indent="-285750" hangingPunct="1">
              <a:spcBef>
                <a:spcPts val="500"/>
              </a:spcBef>
              <a:buSzPct val="80000"/>
              <a:buFont typeface="Wingdings" panose="05000000000000000000" pitchFamily="2" charset="2"/>
              <a:buChar char="n"/>
            </a:pPr>
            <a:r>
              <a:rPr lang="en" altLang="zh-CN" sz="1600" b="1" dirty="0"/>
              <a:t>Add vectorized engine for OLAP queries.</a:t>
            </a:r>
          </a:p>
          <a:p>
            <a:pPr marL="285750" indent="-285750" hangingPunct="1">
              <a:spcBef>
                <a:spcPts val="500"/>
              </a:spcBef>
              <a:buSzPct val="80000"/>
              <a:buFont typeface="Wingdings" panose="05000000000000000000" pitchFamily="2" charset="2"/>
              <a:buChar char="n"/>
            </a:pPr>
            <a:r>
              <a:rPr lang="en" altLang="zh-CN" sz="1600" b="1" dirty="0"/>
              <a:t>Support row and column storage reads.</a:t>
            </a:r>
            <a:endParaRPr kumimoji="1" lang="zh-CN" altLang="en-US" sz="1600" kern="1200" dirty="0">
              <a:solidFill>
                <a:schemeClr val="tx1"/>
              </a:solidFill>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68B34E7F-24F8-14C5-4274-53CA817B063C}"/>
              </a:ext>
            </a:extLst>
          </p:cNvPr>
          <p:cNvSpPr txBox="1"/>
          <p:nvPr/>
        </p:nvSpPr>
        <p:spPr>
          <a:xfrm>
            <a:off x="7115407" y="3959126"/>
            <a:ext cx="4629099" cy="338554"/>
          </a:xfrm>
          <a:prstGeom prst="rect">
            <a:avLst/>
          </a:prstGeom>
          <a:noFill/>
        </p:spPr>
        <p:txBody>
          <a:bodyPr wrap="square" rtlCol="0">
            <a:spAutoFit/>
          </a:bodyPr>
          <a:lstStyle/>
          <a:p>
            <a:pPr marL="285750" indent="-285750" hangingPunct="1">
              <a:spcBef>
                <a:spcPts val="500"/>
              </a:spcBef>
              <a:buSzPct val="80000"/>
              <a:buFont typeface="Wingdings" panose="05000000000000000000" pitchFamily="2" charset="2"/>
              <a:buChar char="n"/>
            </a:pPr>
            <a:r>
              <a:rPr lang="en" altLang="zh-CN" sz="1600" b="1" dirty="0"/>
              <a:t>Shared buffer split into row/column zones</a:t>
            </a:r>
            <a:endParaRPr lang="en-US" altLang="zh-CN" sz="1600" b="1" dirty="0"/>
          </a:p>
        </p:txBody>
      </p:sp>
      <p:pic>
        <p:nvPicPr>
          <p:cNvPr id="7" name="图片 6">
            <a:extLst>
              <a:ext uri="{FF2B5EF4-FFF2-40B4-BE49-F238E27FC236}">
                <a16:creationId xmlns:a16="http://schemas.microsoft.com/office/drawing/2014/main" id="{3BD4521F-6E2D-D49C-8C37-C44129440852}"/>
              </a:ext>
            </a:extLst>
          </p:cNvPr>
          <p:cNvPicPr>
            <a:picLocks noChangeAspect="1"/>
          </p:cNvPicPr>
          <p:nvPr/>
        </p:nvPicPr>
        <p:blipFill>
          <a:blip r:embed="rId4"/>
          <a:stretch>
            <a:fillRect/>
          </a:stretch>
        </p:blipFill>
        <p:spPr>
          <a:xfrm>
            <a:off x="817200" y="1569600"/>
            <a:ext cx="5761230" cy="4399200"/>
          </a:xfrm>
          <a:prstGeom prst="rect">
            <a:avLst/>
          </a:prstGeom>
        </p:spPr>
      </p:pic>
    </p:spTree>
    <p:custDataLst>
      <p:tags r:id="rId1"/>
    </p:custDataLst>
    <p:extLst>
      <p:ext uri="{BB962C8B-B14F-4D97-AF65-F5344CB8AC3E}">
        <p14:creationId xmlns:p14="http://schemas.microsoft.com/office/powerpoint/2010/main" val="2429732553"/>
      </p:ext>
    </p:extLst>
  </p:cSld>
  <p:clrMapOvr>
    <a:masterClrMapping/>
  </p:clrMapOvr>
  <mc:AlternateContent xmlns:mc="http://schemas.openxmlformats.org/markup-compatibility/2006" xmlns:p14="http://schemas.microsoft.com/office/powerpoint/2010/main">
    <mc:Choice Requires="p14">
      <p:transition spd="slow" p14:dur="2000" advTm="47366"/>
    </mc:Choice>
    <mc:Fallback xmlns="">
      <p:transition spd="slow" advTm="4736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920BB-D6E5-5D0E-7C58-0A5F0EA831C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85CC98-B175-F702-F587-9776CD260B21}"/>
              </a:ext>
            </a:extLst>
          </p:cNvPr>
          <p:cNvSpPr>
            <a:spLocks noGrp="1"/>
          </p:cNvSpPr>
          <p:nvPr>
            <p:ph type="title"/>
          </p:nvPr>
        </p:nvSpPr>
        <p:spPr>
          <a:xfrm>
            <a:off x="427560" y="-23836"/>
            <a:ext cx="10515600" cy="1325563"/>
          </a:xfrm>
        </p:spPr>
        <p:txBody>
          <a:bodyPr/>
          <a:lstStyle/>
          <a:p>
            <a:pPr algn="l"/>
            <a:r>
              <a:rPr lang="en" altLang="zh-CN" sz="3600" b="1" dirty="0"/>
              <a:t>GaussDB-HTAP System</a:t>
            </a:r>
            <a:endParaRPr lang="zh-CN" altLang="en-US" sz="3600" b="1" dirty="0"/>
          </a:p>
        </p:txBody>
      </p:sp>
      <p:sp>
        <p:nvSpPr>
          <p:cNvPr id="5" name="文本框 4">
            <a:extLst>
              <a:ext uri="{FF2B5EF4-FFF2-40B4-BE49-F238E27FC236}">
                <a16:creationId xmlns:a16="http://schemas.microsoft.com/office/drawing/2014/main" id="{F078BB4C-49E3-D7F5-E712-604AEA470617}"/>
              </a:ext>
            </a:extLst>
          </p:cNvPr>
          <p:cNvSpPr txBox="1"/>
          <p:nvPr/>
        </p:nvSpPr>
        <p:spPr>
          <a:xfrm>
            <a:off x="7282625" y="1382969"/>
            <a:ext cx="3713645" cy="369332"/>
          </a:xfrm>
          <a:prstGeom prst="rect">
            <a:avLst/>
          </a:prstGeom>
          <a:noFill/>
        </p:spPr>
        <p:txBody>
          <a:bodyPr wrap="none" rtlCol="0">
            <a:spAutoFit/>
          </a:bodyPr>
          <a:lstStyle/>
          <a:p>
            <a:pPr indent="0" algn="ctr" hangingPunct="1">
              <a:spcBef>
                <a:spcPts val="500"/>
              </a:spcBef>
              <a:buSzPct val="80000"/>
            </a:pPr>
            <a:r>
              <a:rPr kumimoji="1" lang="en-US" altLang="zh-CN" b="1" kern="1200" dirty="0">
                <a:solidFill>
                  <a:srgbClr val="2C4C7F"/>
                </a:solidFill>
                <a:latin typeface="Microsoft YaHei" panose="020B0503020204020204" pitchFamily="34" charset="-122"/>
                <a:ea typeface="Microsoft YaHei" panose="020B0503020204020204" pitchFamily="34" charset="-122"/>
              </a:rPr>
              <a:t>HTAP System </a:t>
            </a:r>
            <a:r>
              <a:rPr kumimoji="1" lang="en-US" altLang="zh-CN" b="1" kern="1200" dirty="0" err="1">
                <a:solidFill>
                  <a:srgbClr val="2C4C7F"/>
                </a:solidFill>
                <a:latin typeface="Microsoft YaHei" panose="020B0503020204020204" pitchFamily="34" charset="-122"/>
                <a:ea typeface="Microsoft YaHei" panose="020B0503020204020204" pitchFamily="34" charset="-122"/>
              </a:rPr>
              <a:t>v.s</a:t>
            </a:r>
            <a:r>
              <a:rPr kumimoji="1" lang="en-US" altLang="zh-CN" b="1" kern="1200" dirty="0">
                <a:solidFill>
                  <a:srgbClr val="2C4C7F"/>
                </a:solidFill>
                <a:latin typeface="Microsoft YaHei" panose="020B0503020204020204" pitchFamily="34" charset="-122"/>
                <a:ea typeface="Microsoft YaHei" panose="020B0503020204020204" pitchFamily="34" charset="-122"/>
              </a:rPr>
              <a:t>. OLTP system</a:t>
            </a:r>
            <a:endParaRPr kumimoji="1" lang="zh-CN" altLang="en-US" b="1" kern="1200" dirty="0">
              <a:solidFill>
                <a:srgbClr val="2C4C7F"/>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3AE18CD6-87A9-6444-914C-348C605541CC}"/>
              </a:ext>
            </a:extLst>
          </p:cNvPr>
          <p:cNvSpPr/>
          <p:nvPr/>
        </p:nvSpPr>
        <p:spPr>
          <a:xfrm>
            <a:off x="7136157" y="4493474"/>
            <a:ext cx="4216427" cy="436222"/>
          </a:xfrm>
          <a:prstGeom prst="rect">
            <a:avLst/>
          </a:prstGeom>
          <a:solidFill>
            <a:schemeClr val="tx2">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 altLang="zh-CN" b="1" dirty="0"/>
              <a:t>Data Synchronization</a:t>
            </a:r>
            <a:endParaRPr lang="zh-CN" altLang="en-US" b="1"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FFA6C7A4-15F8-29B4-236C-97B6B6B6466F}"/>
              </a:ext>
            </a:extLst>
          </p:cNvPr>
          <p:cNvSpPr/>
          <p:nvPr/>
        </p:nvSpPr>
        <p:spPr>
          <a:xfrm>
            <a:off x="7159652" y="3348167"/>
            <a:ext cx="4192932" cy="436222"/>
          </a:xfrm>
          <a:prstGeom prst="rect">
            <a:avLst/>
          </a:prstGeom>
          <a:solidFill>
            <a:schemeClr val="tx2">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 altLang="zh-CN" b="1" dirty="0"/>
              <a:t>Resource Scheduling</a:t>
            </a:r>
            <a:endParaRPr lang="zh-CN" altLang="en-US" b="1"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833F4310-E38D-FB32-5A42-9B203739154B}"/>
              </a:ext>
            </a:extLst>
          </p:cNvPr>
          <p:cNvSpPr/>
          <p:nvPr/>
        </p:nvSpPr>
        <p:spPr>
          <a:xfrm>
            <a:off x="7161923" y="1905083"/>
            <a:ext cx="4192932" cy="441653"/>
          </a:xfrm>
          <a:prstGeom prst="rect">
            <a:avLst/>
          </a:prstGeom>
          <a:solidFill>
            <a:schemeClr val="tx2">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 altLang="zh-CN" b="1" dirty="0"/>
              <a:t>Query Execution</a:t>
            </a:r>
            <a:endParaRPr lang="zh-CN" altLang="en-US" b="1"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632B8CDE-9A59-8DEE-EEBB-C60C74DFD68F}"/>
              </a:ext>
            </a:extLst>
          </p:cNvPr>
          <p:cNvSpPr txBox="1"/>
          <p:nvPr/>
        </p:nvSpPr>
        <p:spPr>
          <a:xfrm>
            <a:off x="7073249" y="2535370"/>
            <a:ext cx="4512082" cy="648896"/>
          </a:xfrm>
          <a:prstGeom prst="rect">
            <a:avLst/>
          </a:prstGeom>
          <a:noFill/>
        </p:spPr>
        <p:txBody>
          <a:bodyPr wrap="square" rtlCol="0">
            <a:spAutoFit/>
          </a:bodyPr>
          <a:lstStyle/>
          <a:p>
            <a:pPr marL="285750" indent="-285750" hangingPunct="1">
              <a:spcBef>
                <a:spcPts val="500"/>
              </a:spcBef>
              <a:buSzPct val="80000"/>
              <a:buFont typeface="Wingdings" panose="05000000000000000000" pitchFamily="2" charset="2"/>
              <a:buChar char="n"/>
            </a:pPr>
            <a:r>
              <a:rPr lang="en" altLang="zh-CN" sz="1600" b="1" dirty="0"/>
              <a:t>Add vectorized engine for OLAP queries.</a:t>
            </a:r>
          </a:p>
          <a:p>
            <a:pPr marL="285750" indent="-285750" hangingPunct="1">
              <a:spcBef>
                <a:spcPts val="500"/>
              </a:spcBef>
              <a:buSzPct val="80000"/>
              <a:buFont typeface="Wingdings" panose="05000000000000000000" pitchFamily="2" charset="2"/>
              <a:buChar char="n"/>
            </a:pPr>
            <a:r>
              <a:rPr lang="en" altLang="zh-CN" sz="1600" b="1" dirty="0"/>
              <a:t>Support row and column storage reads.</a:t>
            </a:r>
            <a:endParaRPr kumimoji="1" lang="zh-CN" altLang="en-US" sz="1600" kern="1200" dirty="0">
              <a:solidFill>
                <a:schemeClr val="tx1"/>
              </a:solidFill>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C38EB510-8A33-C460-654C-81A8FB0A9192}"/>
              </a:ext>
            </a:extLst>
          </p:cNvPr>
          <p:cNvSpPr txBox="1"/>
          <p:nvPr/>
        </p:nvSpPr>
        <p:spPr>
          <a:xfrm>
            <a:off x="7115407" y="3959126"/>
            <a:ext cx="4629099" cy="338554"/>
          </a:xfrm>
          <a:prstGeom prst="rect">
            <a:avLst/>
          </a:prstGeom>
          <a:noFill/>
        </p:spPr>
        <p:txBody>
          <a:bodyPr wrap="square" rtlCol="0">
            <a:spAutoFit/>
          </a:bodyPr>
          <a:lstStyle/>
          <a:p>
            <a:pPr marL="285750" indent="-285750" hangingPunct="1">
              <a:spcBef>
                <a:spcPts val="500"/>
              </a:spcBef>
              <a:buSzPct val="80000"/>
              <a:buFont typeface="Wingdings" panose="05000000000000000000" pitchFamily="2" charset="2"/>
              <a:buChar char="n"/>
            </a:pPr>
            <a:r>
              <a:rPr lang="en" altLang="zh-CN" sz="1600" b="1" dirty="0"/>
              <a:t>Shared buffer split into row/column zones</a:t>
            </a:r>
            <a:endParaRPr lang="en-US" altLang="zh-CN" sz="1600" b="1" dirty="0"/>
          </a:p>
        </p:txBody>
      </p:sp>
      <p:sp>
        <p:nvSpPr>
          <p:cNvPr id="29" name="文本框 28">
            <a:extLst>
              <a:ext uri="{FF2B5EF4-FFF2-40B4-BE49-F238E27FC236}">
                <a16:creationId xmlns:a16="http://schemas.microsoft.com/office/drawing/2014/main" id="{EB9F6E6C-A726-BBCA-F411-E883B3873DFB}"/>
              </a:ext>
            </a:extLst>
          </p:cNvPr>
          <p:cNvSpPr txBox="1"/>
          <p:nvPr/>
        </p:nvSpPr>
        <p:spPr>
          <a:xfrm>
            <a:off x="7159652" y="5125490"/>
            <a:ext cx="4216427" cy="584775"/>
          </a:xfrm>
          <a:prstGeom prst="rect">
            <a:avLst/>
          </a:prstGeom>
          <a:noFill/>
        </p:spPr>
        <p:txBody>
          <a:bodyPr wrap="square" rtlCol="0">
            <a:spAutoFit/>
          </a:bodyPr>
          <a:lstStyle/>
          <a:p>
            <a:pPr marL="285750" indent="-285750">
              <a:buFont typeface="Wingdings" panose="05000000000000000000" pitchFamily="2" charset="2"/>
              <a:buChar char="n"/>
            </a:pPr>
            <a:r>
              <a:rPr lang="en" altLang="zh-CN" sz="1600" b="1" dirty="0"/>
              <a:t>Use Delta Table to store updates and periodically sync with column store.</a:t>
            </a:r>
            <a:endParaRPr lang="en" altLang="zh-CN" sz="1600" dirty="0"/>
          </a:p>
        </p:txBody>
      </p:sp>
      <p:pic>
        <p:nvPicPr>
          <p:cNvPr id="8" name="图片 7">
            <a:extLst>
              <a:ext uri="{FF2B5EF4-FFF2-40B4-BE49-F238E27FC236}">
                <a16:creationId xmlns:a16="http://schemas.microsoft.com/office/drawing/2014/main" id="{9BD81AFE-ABD7-210E-F103-6B6BBBB24662}"/>
              </a:ext>
            </a:extLst>
          </p:cNvPr>
          <p:cNvPicPr>
            <a:picLocks noChangeAspect="1"/>
          </p:cNvPicPr>
          <p:nvPr/>
        </p:nvPicPr>
        <p:blipFill>
          <a:blip r:embed="rId4"/>
          <a:stretch>
            <a:fillRect/>
          </a:stretch>
        </p:blipFill>
        <p:spPr>
          <a:xfrm>
            <a:off x="815921" y="1567635"/>
            <a:ext cx="5369842" cy="4399200"/>
          </a:xfrm>
          <a:prstGeom prst="rect">
            <a:avLst/>
          </a:prstGeom>
        </p:spPr>
      </p:pic>
    </p:spTree>
    <p:custDataLst>
      <p:tags r:id="rId1"/>
    </p:custDataLst>
    <p:extLst>
      <p:ext uri="{BB962C8B-B14F-4D97-AF65-F5344CB8AC3E}">
        <p14:creationId xmlns:p14="http://schemas.microsoft.com/office/powerpoint/2010/main" val="3359409881"/>
      </p:ext>
    </p:extLst>
  </p:cSld>
  <p:clrMapOvr>
    <a:masterClrMapping/>
  </p:clrMapOvr>
  <mc:AlternateContent xmlns:mc="http://schemas.openxmlformats.org/markup-compatibility/2006" xmlns:p14="http://schemas.microsoft.com/office/powerpoint/2010/main">
    <mc:Choice Requires="p14">
      <p:transition spd="slow" p14:dur="2000" advTm="47366"/>
    </mc:Choice>
    <mc:Fallback xmlns="">
      <p:transition spd="slow" advTm="4736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2783D-AFA8-4DFD-A2D4-A6E93E6115B4}"/>
              </a:ext>
            </a:extLst>
          </p:cNvPr>
          <p:cNvSpPr>
            <a:spLocks noGrp="1"/>
          </p:cNvSpPr>
          <p:nvPr>
            <p:ph type="title"/>
          </p:nvPr>
        </p:nvSpPr>
        <p:spPr>
          <a:xfrm>
            <a:off x="428625" y="-28352"/>
            <a:ext cx="10515600" cy="1325563"/>
          </a:xfrm>
        </p:spPr>
        <p:txBody>
          <a:bodyPr/>
          <a:lstStyle/>
          <a:p>
            <a:pPr algn="l"/>
            <a:r>
              <a:rPr lang="en-US" altLang="zh-CN" sz="3600" b="1" dirty="0"/>
              <a:t>Problems</a:t>
            </a:r>
            <a:r>
              <a:rPr lang="zh-CN" altLang="en-US" sz="3600" b="1" dirty="0"/>
              <a:t> </a:t>
            </a:r>
            <a:r>
              <a:rPr lang="en-US" altLang="zh-CN" sz="3600" b="1" dirty="0"/>
              <a:t>–</a:t>
            </a:r>
            <a:r>
              <a:rPr lang="zh-CN" altLang="en-US" sz="3600" b="1" dirty="0"/>
              <a:t> </a:t>
            </a:r>
            <a:r>
              <a:rPr lang="en-US" altLang="zh-CN" sz="3600" b="1" dirty="0"/>
              <a:t>Column Selection</a:t>
            </a:r>
            <a:endParaRPr lang="zh-CN" altLang="en-US" sz="3600" b="1"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FAB7A769-641B-DDA9-B054-1D8DE4C0A4D1}"/>
              </a:ext>
            </a:extLst>
          </p:cNvPr>
          <p:cNvSpPr/>
          <p:nvPr/>
        </p:nvSpPr>
        <p:spPr>
          <a:xfrm>
            <a:off x="1261784" y="2860079"/>
            <a:ext cx="1563981" cy="1427461"/>
          </a:xfrm>
          <a:prstGeom prst="rect">
            <a:avLst/>
          </a:prstGeom>
          <a:solidFill>
            <a:schemeClr val="accent6">
              <a:lumMod val="20000"/>
              <a:lumOff val="80000"/>
            </a:schemeClr>
          </a:solidFill>
          <a:ln w="12700" cap="flat" cmpd="sng" algn="ctr">
            <a:solidFill>
              <a:schemeClr val="tx1">
                <a:lumMod val="75000"/>
                <a:lumOff val="25000"/>
              </a:schemeClr>
            </a:solidFill>
            <a:prstDash val="sys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kumimoji="1" lang="zh-CN" altLang="en-US" sz="800" kern="0" dirty="0">
              <a:solidFill>
                <a:prstClr val="black"/>
              </a:solidFill>
              <a:latin typeface="Microsoft YaHei" panose="020B0503020204020204" pitchFamily="34" charset="-122"/>
              <a:ea typeface="Microsoft YaHei" panose="020B0503020204020204" pitchFamily="34" charset="-122"/>
              <a:cs typeface=""/>
            </a:endParaRPr>
          </a:p>
        </p:txBody>
      </p:sp>
      <p:sp>
        <p:nvSpPr>
          <p:cNvPr id="14" name="矩形 13">
            <a:extLst>
              <a:ext uri="{FF2B5EF4-FFF2-40B4-BE49-F238E27FC236}">
                <a16:creationId xmlns:a16="http://schemas.microsoft.com/office/drawing/2014/main" id="{D5C63FC7-F2DC-FC88-DC6F-2B7B4B11EEA9}"/>
              </a:ext>
            </a:extLst>
          </p:cNvPr>
          <p:cNvSpPr/>
          <p:nvPr/>
        </p:nvSpPr>
        <p:spPr>
          <a:xfrm>
            <a:off x="3266417" y="2860079"/>
            <a:ext cx="1563981" cy="1427461"/>
          </a:xfrm>
          <a:prstGeom prst="rect">
            <a:avLst/>
          </a:prstGeom>
          <a:solidFill>
            <a:schemeClr val="accent4">
              <a:lumMod val="20000"/>
              <a:lumOff val="80000"/>
            </a:schemeClr>
          </a:solidFill>
          <a:ln w="12700" cap="flat" cmpd="sng" algn="ctr">
            <a:solidFill>
              <a:schemeClr val="tx1">
                <a:lumMod val="75000"/>
                <a:lumOff val="25000"/>
              </a:schemeClr>
            </a:solidFill>
            <a:prstDash val="sys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kumimoji="1" lang="zh-CN" altLang="en-US" sz="800" kern="0" dirty="0">
              <a:solidFill>
                <a:prstClr val="black"/>
              </a:solidFill>
              <a:latin typeface="Microsoft YaHei" panose="020B0503020204020204" pitchFamily="34" charset="-122"/>
              <a:ea typeface="Microsoft YaHei" panose="020B0503020204020204" pitchFamily="34" charset="-122"/>
              <a:cs typeface=""/>
            </a:endParaRPr>
          </a:p>
        </p:txBody>
      </p:sp>
      <p:pic>
        <p:nvPicPr>
          <p:cNvPr id="15" name="图形 147">
            <a:extLst>
              <a:ext uri="{FF2B5EF4-FFF2-40B4-BE49-F238E27FC236}">
                <a16:creationId xmlns:a16="http://schemas.microsoft.com/office/drawing/2014/main" id="{DF4B837F-36DA-5204-EE65-59F562462A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2929" y="2193229"/>
            <a:ext cx="830236" cy="461665"/>
          </a:xfrm>
          <a:prstGeom prst="rect">
            <a:avLst/>
          </a:prstGeom>
        </p:spPr>
      </p:pic>
      <p:cxnSp>
        <p:nvCxnSpPr>
          <p:cNvPr id="18" name="直接箭头连接符 113">
            <a:extLst>
              <a:ext uri="{FF2B5EF4-FFF2-40B4-BE49-F238E27FC236}">
                <a16:creationId xmlns:a16="http://schemas.microsoft.com/office/drawing/2014/main" id="{1A0FD4F9-3064-B498-5C1C-C7A6DDBCE11A}"/>
              </a:ext>
            </a:extLst>
          </p:cNvPr>
          <p:cNvCxnSpPr>
            <a:cxnSpLocks/>
            <a:stCxn id="15" idx="2"/>
            <a:endCxn id="13" idx="0"/>
          </p:cNvCxnSpPr>
          <p:nvPr/>
        </p:nvCxnSpPr>
        <p:spPr>
          <a:xfrm flipH="1">
            <a:off x="2043775" y="2654894"/>
            <a:ext cx="1004272" cy="205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14">
            <a:extLst>
              <a:ext uri="{FF2B5EF4-FFF2-40B4-BE49-F238E27FC236}">
                <a16:creationId xmlns:a16="http://schemas.microsoft.com/office/drawing/2014/main" id="{624626CC-8B2B-0423-81F0-E568D981D56E}"/>
              </a:ext>
            </a:extLst>
          </p:cNvPr>
          <p:cNvCxnSpPr>
            <a:cxnSpLocks/>
            <a:stCxn id="15" idx="2"/>
            <a:endCxn id="14" idx="0"/>
          </p:cNvCxnSpPr>
          <p:nvPr/>
        </p:nvCxnSpPr>
        <p:spPr>
          <a:xfrm>
            <a:off x="3048047" y="2654894"/>
            <a:ext cx="1000361" cy="205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圆角 119">
            <a:extLst>
              <a:ext uri="{FF2B5EF4-FFF2-40B4-BE49-F238E27FC236}">
                <a16:creationId xmlns:a16="http://schemas.microsoft.com/office/drawing/2014/main" id="{D5C21271-2980-2AA4-1BC5-C36A05AFCFF2}"/>
              </a:ext>
            </a:extLst>
          </p:cNvPr>
          <p:cNvSpPr/>
          <p:nvPr/>
        </p:nvSpPr>
        <p:spPr>
          <a:xfrm>
            <a:off x="1388174" y="3237864"/>
            <a:ext cx="1363108" cy="373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Filter</a:t>
            </a:r>
            <a:endParaRPr lang="zh-CN" altLang="en-US" sz="1400" dirty="0">
              <a:latin typeface="Microsoft YaHei" panose="020B0503020204020204" pitchFamily="34" charset="-122"/>
              <a:ea typeface="Microsoft YaHei" panose="020B0503020204020204" pitchFamily="34" charset="-122"/>
            </a:endParaRPr>
          </a:p>
        </p:txBody>
      </p:sp>
      <p:cxnSp>
        <p:nvCxnSpPr>
          <p:cNvPr id="25" name="直接箭头连接符 122">
            <a:extLst>
              <a:ext uri="{FF2B5EF4-FFF2-40B4-BE49-F238E27FC236}">
                <a16:creationId xmlns:a16="http://schemas.microsoft.com/office/drawing/2014/main" id="{BBF63B79-E463-AA14-8B8F-0222957AB240}"/>
              </a:ext>
            </a:extLst>
          </p:cNvPr>
          <p:cNvCxnSpPr>
            <a:cxnSpLocks/>
          </p:cNvCxnSpPr>
          <p:nvPr/>
        </p:nvCxnSpPr>
        <p:spPr>
          <a:xfrm>
            <a:off x="4564949" y="5603908"/>
            <a:ext cx="34069" cy="34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2080711B-C18C-2712-9918-F5149A183048}"/>
              </a:ext>
            </a:extLst>
          </p:cNvPr>
          <p:cNvSpPr/>
          <p:nvPr/>
        </p:nvSpPr>
        <p:spPr>
          <a:xfrm>
            <a:off x="975632" y="1282630"/>
            <a:ext cx="9839872" cy="461665"/>
          </a:xfrm>
          <a:prstGeom prst="rect">
            <a:avLst/>
          </a:prstGeom>
        </p:spPr>
        <p:txBody>
          <a:bodyPr wrap="square">
            <a:spAutoFit/>
          </a:bodyPr>
          <a:lstStyle/>
          <a:p>
            <a:pPr algn="ctr">
              <a:defRPr/>
            </a:pPr>
            <a:r>
              <a:rPr lang="en" altLang="zh-CN" sz="2400" b="1" dirty="0">
                <a:ea typeface="Microsoft YaHei" panose="020B0503020204020204" pitchFamily="34" charset="-122"/>
                <a:cs typeface="Helvetica" panose="020B0604020202020204" pitchFamily="34" charset="0"/>
              </a:rPr>
              <a:t>Problem 1: What Data Should Be Loaded into the Column Store</a:t>
            </a:r>
            <a:endParaRPr lang="zh-CN" altLang="en-US" sz="2400" b="1" dirty="0">
              <a:ea typeface="Microsoft YaHei" panose="020B0503020204020204" pitchFamily="34" charset="-122"/>
              <a:cs typeface="Helvetica" panose="020B0604020202020204" pitchFamily="34" charset="0"/>
            </a:endParaRPr>
          </a:p>
        </p:txBody>
      </p:sp>
      <p:sp>
        <p:nvSpPr>
          <p:cNvPr id="55" name="文本框 54">
            <a:extLst>
              <a:ext uri="{FF2B5EF4-FFF2-40B4-BE49-F238E27FC236}">
                <a16:creationId xmlns:a16="http://schemas.microsoft.com/office/drawing/2014/main" id="{4D322B0E-81EA-4F4C-4293-55751233719B}"/>
              </a:ext>
            </a:extLst>
          </p:cNvPr>
          <p:cNvSpPr txBox="1"/>
          <p:nvPr/>
        </p:nvSpPr>
        <p:spPr>
          <a:xfrm>
            <a:off x="10602439" y="976009"/>
            <a:ext cx="683571" cy="1015663"/>
          </a:xfrm>
          <a:prstGeom prst="rect">
            <a:avLst/>
          </a:prstGeom>
          <a:noFill/>
        </p:spPr>
        <p:txBody>
          <a:bodyPr wrap="square" rtlCol="0">
            <a:spAutoFit/>
          </a:bodyPr>
          <a:lstStyle/>
          <a:p>
            <a:r>
              <a:rPr kumimoji="1" lang="zh-CN" altLang="en-US" sz="6000" b="1" dirty="0">
                <a:solidFill>
                  <a:srgbClr val="C00000"/>
                </a:solidFill>
              </a:rPr>
              <a:t>？</a:t>
            </a:r>
          </a:p>
        </p:txBody>
      </p:sp>
      <p:sp>
        <p:nvSpPr>
          <p:cNvPr id="91" name="矩形: 圆角 119">
            <a:extLst>
              <a:ext uri="{FF2B5EF4-FFF2-40B4-BE49-F238E27FC236}">
                <a16:creationId xmlns:a16="http://schemas.microsoft.com/office/drawing/2014/main" id="{BB610A3D-60F2-0B64-A245-BD8E2FE369E5}"/>
              </a:ext>
            </a:extLst>
          </p:cNvPr>
          <p:cNvSpPr/>
          <p:nvPr/>
        </p:nvSpPr>
        <p:spPr>
          <a:xfrm>
            <a:off x="1388175" y="3777080"/>
            <a:ext cx="1363108" cy="4241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latin typeface="Microsoft YaHei" panose="020B0503020204020204" pitchFamily="34" charset="-122"/>
                <a:ea typeface="Microsoft YaHei" panose="020B0503020204020204" pitchFamily="34" charset="-122"/>
              </a:rPr>
              <a:t>Row Format Data</a:t>
            </a:r>
            <a:endParaRPr lang="zh-CN" altLang="en-US" sz="1200" dirty="0">
              <a:latin typeface="Microsoft YaHei" panose="020B0503020204020204" pitchFamily="34" charset="-122"/>
              <a:ea typeface="Microsoft YaHei" panose="020B0503020204020204" pitchFamily="34" charset="-122"/>
            </a:endParaRPr>
          </a:p>
        </p:txBody>
      </p:sp>
      <p:pic>
        <p:nvPicPr>
          <p:cNvPr id="1026" name="Picture 2">
            <a:extLst>
              <a:ext uri="{FF2B5EF4-FFF2-40B4-BE49-F238E27FC236}">
                <a16:creationId xmlns:a16="http://schemas.microsoft.com/office/drawing/2014/main" id="{DD9090B4-795E-A210-A2E7-FFB488E17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451" y="4406415"/>
            <a:ext cx="4900984" cy="1933722"/>
          </a:xfrm>
          <a:prstGeom prst="rect">
            <a:avLst/>
          </a:prstGeom>
          <a:noFill/>
          <a:extLst>
            <a:ext uri="{909E8E84-426E-40DD-AFC4-6F175D3DCCD1}">
              <a14:hiddenFill xmlns:a14="http://schemas.microsoft.com/office/drawing/2010/main">
                <a:solidFill>
                  <a:srgbClr val="FFFFFF"/>
                </a:solidFill>
              </a14:hiddenFill>
            </a:ext>
          </a:extLst>
        </p:spPr>
      </p:pic>
      <p:sp>
        <p:nvSpPr>
          <p:cNvPr id="96" name="矩形: 圆角 119">
            <a:extLst>
              <a:ext uri="{FF2B5EF4-FFF2-40B4-BE49-F238E27FC236}">
                <a16:creationId xmlns:a16="http://schemas.microsoft.com/office/drawing/2014/main" id="{E017C27C-1AD1-A1E5-3C21-BA8DE0E24255}"/>
              </a:ext>
            </a:extLst>
          </p:cNvPr>
          <p:cNvSpPr/>
          <p:nvPr/>
        </p:nvSpPr>
        <p:spPr>
          <a:xfrm>
            <a:off x="3361465" y="3251698"/>
            <a:ext cx="1363108" cy="373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Filter</a:t>
            </a:r>
            <a:endParaRPr lang="zh-CN" altLang="en-US" sz="1400" dirty="0">
              <a:latin typeface="Microsoft YaHei" panose="020B0503020204020204" pitchFamily="34" charset="-122"/>
              <a:ea typeface="Microsoft YaHei" panose="020B0503020204020204" pitchFamily="34" charset="-122"/>
            </a:endParaRPr>
          </a:p>
        </p:txBody>
      </p:sp>
      <p:sp>
        <p:nvSpPr>
          <p:cNvPr id="97" name="矩形: 圆角 119">
            <a:extLst>
              <a:ext uri="{FF2B5EF4-FFF2-40B4-BE49-F238E27FC236}">
                <a16:creationId xmlns:a16="http://schemas.microsoft.com/office/drawing/2014/main" id="{1F09B60F-183A-CFB2-ECA4-5F0FE7C1388A}"/>
              </a:ext>
            </a:extLst>
          </p:cNvPr>
          <p:cNvSpPr/>
          <p:nvPr/>
        </p:nvSpPr>
        <p:spPr>
          <a:xfrm>
            <a:off x="3366854" y="3786870"/>
            <a:ext cx="1363108" cy="4241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latin typeface="Microsoft YaHei" panose="020B0503020204020204" pitchFamily="34" charset="-122"/>
                <a:ea typeface="Microsoft YaHei" panose="020B0503020204020204" pitchFamily="34" charset="-122"/>
              </a:rPr>
              <a:t>Column Format Data</a:t>
            </a:r>
            <a:endParaRPr lang="zh-CN" altLang="en-US" sz="1200" dirty="0">
              <a:latin typeface="Microsoft YaHei" panose="020B0503020204020204" pitchFamily="34" charset="-122"/>
              <a:ea typeface="Microsoft YaHei" panose="020B0503020204020204" pitchFamily="34" charset="-122"/>
            </a:endParaRPr>
          </a:p>
        </p:txBody>
      </p:sp>
      <p:cxnSp>
        <p:nvCxnSpPr>
          <p:cNvPr id="98" name="直接箭头连接符 122">
            <a:extLst>
              <a:ext uri="{FF2B5EF4-FFF2-40B4-BE49-F238E27FC236}">
                <a16:creationId xmlns:a16="http://schemas.microsoft.com/office/drawing/2014/main" id="{9872B5C4-842B-FDC4-37B6-8C568FCAE83E}"/>
              </a:ext>
            </a:extLst>
          </p:cNvPr>
          <p:cNvCxnSpPr>
            <a:cxnSpLocks/>
            <a:stCxn id="21" idx="2"/>
            <a:endCxn id="91" idx="0"/>
          </p:cNvCxnSpPr>
          <p:nvPr/>
        </p:nvCxnSpPr>
        <p:spPr>
          <a:xfrm>
            <a:off x="2069728" y="3611216"/>
            <a:ext cx="1" cy="1658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22">
            <a:extLst>
              <a:ext uri="{FF2B5EF4-FFF2-40B4-BE49-F238E27FC236}">
                <a16:creationId xmlns:a16="http://schemas.microsoft.com/office/drawing/2014/main" id="{3B845139-72D1-9F1D-38E7-AD618694F374}"/>
              </a:ext>
            </a:extLst>
          </p:cNvPr>
          <p:cNvCxnSpPr>
            <a:cxnSpLocks/>
            <a:stCxn id="96" idx="2"/>
            <a:endCxn id="97" idx="0"/>
          </p:cNvCxnSpPr>
          <p:nvPr/>
        </p:nvCxnSpPr>
        <p:spPr>
          <a:xfrm>
            <a:off x="4043019" y="3625050"/>
            <a:ext cx="5389" cy="161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6" name="图片 105">
            <a:extLst>
              <a:ext uri="{FF2B5EF4-FFF2-40B4-BE49-F238E27FC236}">
                <a16:creationId xmlns:a16="http://schemas.microsoft.com/office/drawing/2014/main" id="{AE0D060C-B43B-21B9-89F8-5F4B7CFC43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880787" y="4278346"/>
            <a:ext cx="377883" cy="377883"/>
          </a:xfrm>
          <a:prstGeom prst="rect">
            <a:avLst/>
          </a:prstGeom>
        </p:spPr>
      </p:pic>
      <p:pic>
        <p:nvPicPr>
          <p:cNvPr id="107" name="图片 106">
            <a:extLst>
              <a:ext uri="{FF2B5EF4-FFF2-40B4-BE49-F238E27FC236}">
                <a16:creationId xmlns:a16="http://schemas.microsoft.com/office/drawing/2014/main" id="{073ECB7F-0393-3CE1-ACBF-8100507EB4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3854078" y="4287540"/>
            <a:ext cx="377883" cy="377883"/>
          </a:xfrm>
          <a:prstGeom prst="rect">
            <a:avLst/>
          </a:prstGeom>
        </p:spPr>
      </p:pic>
      <p:sp>
        <p:nvSpPr>
          <p:cNvPr id="108" name="文本框 107">
            <a:extLst>
              <a:ext uri="{FF2B5EF4-FFF2-40B4-BE49-F238E27FC236}">
                <a16:creationId xmlns:a16="http://schemas.microsoft.com/office/drawing/2014/main" id="{900C5428-F473-65AC-2D0E-41A00BC726A5}"/>
              </a:ext>
            </a:extLst>
          </p:cNvPr>
          <p:cNvSpPr txBox="1"/>
          <p:nvPr/>
        </p:nvSpPr>
        <p:spPr>
          <a:xfrm>
            <a:off x="1564583" y="2861319"/>
            <a:ext cx="1106393"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Seq Scan</a:t>
            </a:r>
            <a:endParaRPr kumimoji="1" lang="zh-CN" altLang="en-US" sz="1600" b="1" dirty="0">
              <a:latin typeface="Microsoft YaHei" panose="020B0503020204020204" pitchFamily="34" charset="-122"/>
              <a:ea typeface="Microsoft YaHei" panose="020B0503020204020204" pitchFamily="34" charset="-122"/>
            </a:endParaRPr>
          </a:p>
        </p:txBody>
      </p:sp>
      <p:sp>
        <p:nvSpPr>
          <p:cNvPr id="109" name="文本框 108">
            <a:extLst>
              <a:ext uri="{FF2B5EF4-FFF2-40B4-BE49-F238E27FC236}">
                <a16:creationId xmlns:a16="http://schemas.microsoft.com/office/drawing/2014/main" id="{68A39E50-E633-968C-CB07-2B15662068BD}"/>
              </a:ext>
            </a:extLst>
          </p:cNvPr>
          <p:cNvSpPr txBox="1"/>
          <p:nvPr/>
        </p:nvSpPr>
        <p:spPr>
          <a:xfrm>
            <a:off x="3280261" y="2847001"/>
            <a:ext cx="1527982"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Column Scan</a:t>
            </a:r>
            <a:endParaRPr kumimoji="1" lang="zh-CN" altLang="en-US" sz="1600" b="1" dirty="0">
              <a:latin typeface="Microsoft YaHei" panose="020B0503020204020204" pitchFamily="34" charset="-122"/>
              <a:ea typeface="Microsoft YaHei" panose="020B0503020204020204" pitchFamily="34" charset="-122"/>
            </a:endParaRPr>
          </a:p>
        </p:txBody>
      </p:sp>
      <p:sp>
        <p:nvSpPr>
          <p:cNvPr id="114" name="文本框 113">
            <a:extLst>
              <a:ext uri="{FF2B5EF4-FFF2-40B4-BE49-F238E27FC236}">
                <a16:creationId xmlns:a16="http://schemas.microsoft.com/office/drawing/2014/main" id="{C45BE036-D47A-4AD4-1553-F79406AFD273}"/>
              </a:ext>
            </a:extLst>
          </p:cNvPr>
          <p:cNvSpPr txBox="1"/>
          <p:nvPr/>
        </p:nvSpPr>
        <p:spPr>
          <a:xfrm>
            <a:off x="4809189" y="3013118"/>
            <a:ext cx="1048846" cy="769441"/>
          </a:xfrm>
          <a:prstGeom prst="rect">
            <a:avLst/>
          </a:prstGeom>
          <a:noFill/>
        </p:spPr>
        <p:txBody>
          <a:bodyPr wrap="square" rtlCol="0">
            <a:spAutoFit/>
          </a:bodyPr>
          <a:lstStyle/>
          <a:p>
            <a:r>
              <a:rPr kumimoji="1" lang="en-US" altLang="zh-CN" sz="4400" dirty="0"/>
              <a:t>🐰</a:t>
            </a:r>
            <a:endParaRPr kumimoji="1" lang="zh-CN" altLang="en-US" sz="4400" dirty="0"/>
          </a:p>
        </p:txBody>
      </p:sp>
      <p:sp>
        <p:nvSpPr>
          <p:cNvPr id="115" name="文本框 114">
            <a:extLst>
              <a:ext uri="{FF2B5EF4-FFF2-40B4-BE49-F238E27FC236}">
                <a16:creationId xmlns:a16="http://schemas.microsoft.com/office/drawing/2014/main" id="{09C9212B-943F-2E9E-3BD3-252DFCA89FF1}"/>
              </a:ext>
            </a:extLst>
          </p:cNvPr>
          <p:cNvSpPr txBox="1"/>
          <p:nvPr/>
        </p:nvSpPr>
        <p:spPr>
          <a:xfrm>
            <a:off x="428625" y="2930523"/>
            <a:ext cx="1390611" cy="769441"/>
          </a:xfrm>
          <a:prstGeom prst="rect">
            <a:avLst/>
          </a:prstGeom>
          <a:noFill/>
        </p:spPr>
        <p:txBody>
          <a:bodyPr wrap="square" rtlCol="0">
            <a:spAutoFit/>
          </a:bodyPr>
          <a:lstStyle/>
          <a:p>
            <a:r>
              <a:rPr kumimoji="1" lang="en-US" altLang="zh-CN" sz="4400" dirty="0"/>
              <a:t>🐢</a:t>
            </a:r>
            <a:endParaRPr kumimoji="1" lang="zh-CN" altLang="en-US" sz="4400" dirty="0"/>
          </a:p>
        </p:txBody>
      </p:sp>
      <p:sp>
        <p:nvSpPr>
          <p:cNvPr id="116" name="文本框 115">
            <a:extLst>
              <a:ext uri="{FF2B5EF4-FFF2-40B4-BE49-F238E27FC236}">
                <a16:creationId xmlns:a16="http://schemas.microsoft.com/office/drawing/2014/main" id="{9D46999A-C02D-6985-2F53-4C8B72957D39}"/>
              </a:ext>
            </a:extLst>
          </p:cNvPr>
          <p:cNvSpPr txBox="1"/>
          <p:nvPr/>
        </p:nvSpPr>
        <p:spPr>
          <a:xfrm>
            <a:off x="4925446" y="3646779"/>
            <a:ext cx="659155" cy="369332"/>
          </a:xfrm>
          <a:prstGeom prst="rect">
            <a:avLst/>
          </a:prstGeom>
          <a:noFill/>
        </p:spPr>
        <p:txBody>
          <a:bodyPr wrap="none" rtlCol="0">
            <a:spAutoFit/>
          </a:bodyPr>
          <a:lstStyle/>
          <a:p>
            <a:r>
              <a:rPr kumimoji="1" lang="en-US" altLang="zh-CN" b="1" dirty="0">
                <a:solidFill>
                  <a:srgbClr val="00B050"/>
                </a:solidFill>
              </a:rPr>
              <a:t>Fast</a:t>
            </a:r>
            <a:endParaRPr kumimoji="1" lang="zh-CN" altLang="en-US" b="1" dirty="0">
              <a:solidFill>
                <a:srgbClr val="00B050"/>
              </a:solidFill>
            </a:endParaRPr>
          </a:p>
        </p:txBody>
      </p:sp>
      <p:sp>
        <p:nvSpPr>
          <p:cNvPr id="117" name="文本框 116">
            <a:extLst>
              <a:ext uri="{FF2B5EF4-FFF2-40B4-BE49-F238E27FC236}">
                <a16:creationId xmlns:a16="http://schemas.microsoft.com/office/drawing/2014/main" id="{EEBE1207-9421-DEBC-60A6-CD84F7FF0723}"/>
              </a:ext>
            </a:extLst>
          </p:cNvPr>
          <p:cNvSpPr txBox="1"/>
          <p:nvPr/>
        </p:nvSpPr>
        <p:spPr>
          <a:xfrm>
            <a:off x="490571" y="3602204"/>
            <a:ext cx="723275" cy="369332"/>
          </a:xfrm>
          <a:prstGeom prst="rect">
            <a:avLst/>
          </a:prstGeom>
          <a:noFill/>
        </p:spPr>
        <p:txBody>
          <a:bodyPr wrap="none" rtlCol="0">
            <a:spAutoFit/>
          </a:bodyPr>
          <a:lstStyle/>
          <a:p>
            <a:r>
              <a:rPr kumimoji="1" lang="en-US" altLang="zh-CN" b="1" dirty="0">
                <a:solidFill>
                  <a:srgbClr val="C00000"/>
                </a:solidFill>
              </a:rPr>
              <a:t>Slow</a:t>
            </a:r>
            <a:endParaRPr kumimoji="1" lang="zh-CN" altLang="en-US" b="1" dirty="0">
              <a:solidFill>
                <a:srgbClr val="C00000"/>
              </a:solidFill>
            </a:endParaRPr>
          </a:p>
        </p:txBody>
      </p:sp>
      <p:sp>
        <p:nvSpPr>
          <p:cNvPr id="12" name="文本框 11">
            <a:extLst>
              <a:ext uri="{FF2B5EF4-FFF2-40B4-BE49-F238E27FC236}">
                <a16:creationId xmlns:a16="http://schemas.microsoft.com/office/drawing/2014/main" id="{8A73835F-4844-D509-BE87-2FA4C05791A8}"/>
              </a:ext>
            </a:extLst>
          </p:cNvPr>
          <p:cNvSpPr txBox="1"/>
          <p:nvPr/>
        </p:nvSpPr>
        <p:spPr>
          <a:xfrm>
            <a:off x="1388174" y="2126891"/>
            <a:ext cx="1895470" cy="523220"/>
          </a:xfrm>
          <a:prstGeom prst="rect">
            <a:avLst/>
          </a:prstGeom>
          <a:noFill/>
        </p:spPr>
        <p:txBody>
          <a:bodyPr wrap="square">
            <a:spAutoFit/>
          </a:bodyPr>
          <a:lstStyle/>
          <a:p>
            <a:r>
              <a:rPr lang="en" altLang="zh-CN" sz="2800" b="1" dirty="0">
                <a:solidFill>
                  <a:srgbClr val="00B0F0"/>
                </a:solidFill>
                <a:ea typeface="Microsoft YaHei" panose="020B0503020204020204" pitchFamily="34" charset="-122"/>
                <a:cs typeface="Helvetica" panose="020B0604020202020204" pitchFamily="34" charset="0"/>
              </a:rPr>
              <a:t>OLAP</a:t>
            </a:r>
            <a:endParaRPr lang="zh-CN" altLang="en-US" sz="2800" dirty="0">
              <a:solidFill>
                <a:srgbClr val="00B0F0"/>
              </a:solidFill>
            </a:endParaRPr>
          </a:p>
        </p:txBody>
      </p:sp>
    </p:spTree>
    <p:extLst>
      <p:ext uri="{BB962C8B-B14F-4D97-AF65-F5344CB8AC3E}">
        <p14:creationId xmlns:p14="http://schemas.microsoft.com/office/powerpoint/2010/main" val="1720367940"/>
      </p:ext>
    </p:extLst>
  </p:cSld>
  <p:clrMapOvr>
    <a:masterClrMapping/>
  </p:clrMapOvr>
  <mc:AlternateContent xmlns:mc="http://schemas.openxmlformats.org/markup-compatibility/2006" xmlns:p14="http://schemas.microsoft.com/office/powerpoint/2010/main">
    <mc:Choice Requires="p14">
      <p:transition spd="slow" p14:dur="2000" advTm="13400"/>
    </mc:Choice>
    <mc:Fallback xmlns="">
      <p:transition spd="slow" advTm="134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4.4"/>
</p:tagLst>
</file>

<file path=ppt/tags/tag10.xml><?xml version="1.0" encoding="utf-8"?>
<p:tagLst xmlns:a="http://schemas.openxmlformats.org/drawingml/2006/main" xmlns:r="http://schemas.openxmlformats.org/officeDocument/2006/relationships" xmlns:p="http://schemas.openxmlformats.org/presentationml/2006/main">
  <p:tag name="TIMING" val="|7.4|7.2"/>
</p:tagLst>
</file>

<file path=ppt/tags/tag11.xml><?xml version="1.0" encoding="utf-8"?>
<p:tagLst xmlns:a="http://schemas.openxmlformats.org/drawingml/2006/main" xmlns:r="http://schemas.openxmlformats.org/officeDocument/2006/relationships" xmlns:p="http://schemas.openxmlformats.org/presentationml/2006/main">
  <p:tag name="TIMING" val="|7.4|7.2"/>
</p:tagLst>
</file>

<file path=ppt/tags/tag12.xml><?xml version="1.0" encoding="utf-8"?>
<p:tagLst xmlns:a="http://schemas.openxmlformats.org/drawingml/2006/main" xmlns:r="http://schemas.openxmlformats.org/officeDocument/2006/relationships" xmlns:p="http://schemas.openxmlformats.org/presentationml/2006/main">
  <p:tag name="TIMING" val="|7.4|7.2"/>
</p:tagLst>
</file>

<file path=ppt/tags/tag13.xml><?xml version="1.0" encoding="utf-8"?>
<p:tagLst xmlns:a="http://schemas.openxmlformats.org/drawingml/2006/main" xmlns:r="http://schemas.openxmlformats.org/officeDocument/2006/relationships" xmlns:p="http://schemas.openxmlformats.org/presentationml/2006/main">
  <p:tag name="TIMING" val="|7.4|7.2"/>
</p:tagLst>
</file>

<file path=ppt/tags/tag14.xml><?xml version="1.0" encoding="utf-8"?>
<p:tagLst xmlns:a="http://schemas.openxmlformats.org/drawingml/2006/main" xmlns:r="http://schemas.openxmlformats.org/officeDocument/2006/relationships" xmlns:p="http://schemas.openxmlformats.org/presentationml/2006/main">
  <p:tag name="TIMING" val="|7.4|7.2"/>
</p:tagLst>
</file>

<file path=ppt/tags/tag15.xml><?xml version="1.0" encoding="utf-8"?>
<p:tagLst xmlns:a="http://schemas.openxmlformats.org/drawingml/2006/main" xmlns:r="http://schemas.openxmlformats.org/officeDocument/2006/relationships" xmlns:p="http://schemas.openxmlformats.org/presentationml/2006/main">
  <p:tag name="TIMING" val="|7.4|7.2"/>
</p:tagLst>
</file>

<file path=ppt/tags/tag16.xml><?xml version="1.0" encoding="utf-8"?>
<p:tagLst xmlns:a="http://schemas.openxmlformats.org/drawingml/2006/main" xmlns:r="http://schemas.openxmlformats.org/officeDocument/2006/relationships" xmlns:p="http://schemas.openxmlformats.org/presentationml/2006/main">
  <p:tag name="TIMING" val="|7.4|7.2"/>
</p:tagLst>
</file>

<file path=ppt/tags/tag17.xml><?xml version="1.0" encoding="utf-8"?>
<p:tagLst xmlns:a="http://schemas.openxmlformats.org/drawingml/2006/main" xmlns:r="http://schemas.openxmlformats.org/officeDocument/2006/relationships" xmlns:p="http://schemas.openxmlformats.org/presentationml/2006/main">
  <p:tag name="TIMING" val="|7.4|7.2"/>
</p:tagLst>
</file>

<file path=ppt/tags/tag18.xml><?xml version="1.0" encoding="utf-8"?>
<p:tagLst xmlns:a="http://schemas.openxmlformats.org/drawingml/2006/main" xmlns:r="http://schemas.openxmlformats.org/officeDocument/2006/relationships" xmlns:p="http://schemas.openxmlformats.org/presentationml/2006/main">
  <p:tag name="TIMING" val="|7.4|7.2"/>
</p:tagLst>
</file>

<file path=ppt/tags/tag19.xml><?xml version="1.0" encoding="utf-8"?>
<p:tagLst xmlns:a="http://schemas.openxmlformats.org/drawingml/2006/main" xmlns:r="http://schemas.openxmlformats.org/officeDocument/2006/relationships" xmlns:p="http://schemas.openxmlformats.org/presentationml/2006/main">
  <p:tag name="TIMING" val="|7.4|7.2"/>
</p:tagLst>
</file>

<file path=ppt/tags/tag2.xml><?xml version="1.0" encoding="utf-8"?>
<p:tagLst xmlns:a="http://schemas.openxmlformats.org/drawingml/2006/main" xmlns:r="http://schemas.openxmlformats.org/officeDocument/2006/relationships" xmlns:p="http://schemas.openxmlformats.org/presentationml/2006/main">
  <p:tag name="TIMING" val="|24.4"/>
</p:tagLst>
</file>

<file path=ppt/tags/tag3.xml><?xml version="1.0" encoding="utf-8"?>
<p:tagLst xmlns:a="http://schemas.openxmlformats.org/drawingml/2006/main" xmlns:r="http://schemas.openxmlformats.org/officeDocument/2006/relationships" xmlns:p="http://schemas.openxmlformats.org/presentationml/2006/main">
  <p:tag name="TIMING" val="|24.4"/>
</p:tagLst>
</file>

<file path=ppt/tags/tag4.xml><?xml version="1.0" encoding="utf-8"?>
<p:tagLst xmlns:a="http://schemas.openxmlformats.org/drawingml/2006/main" xmlns:r="http://schemas.openxmlformats.org/officeDocument/2006/relationships" xmlns:p="http://schemas.openxmlformats.org/presentationml/2006/main">
  <p:tag name="TIMING" val="|24.4"/>
</p:tagLst>
</file>

<file path=ppt/tags/tag5.xml><?xml version="1.0" encoding="utf-8"?>
<p:tagLst xmlns:a="http://schemas.openxmlformats.org/drawingml/2006/main" xmlns:r="http://schemas.openxmlformats.org/officeDocument/2006/relationships" xmlns:p="http://schemas.openxmlformats.org/presentationml/2006/main">
  <p:tag name="TIMING" val="|24.4"/>
</p:tagLst>
</file>

<file path=ppt/tags/tag6.xml><?xml version="1.0" encoding="utf-8"?>
<p:tagLst xmlns:a="http://schemas.openxmlformats.org/drawingml/2006/main" xmlns:r="http://schemas.openxmlformats.org/officeDocument/2006/relationships" xmlns:p="http://schemas.openxmlformats.org/presentationml/2006/main">
  <p:tag name="TIMING" val="|24.4"/>
</p:tagLst>
</file>

<file path=ppt/tags/tag7.xml><?xml version="1.0" encoding="utf-8"?>
<p:tagLst xmlns:a="http://schemas.openxmlformats.org/drawingml/2006/main" xmlns:r="http://schemas.openxmlformats.org/officeDocument/2006/relationships" xmlns:p="http://schemas.openxmlformats.org/presentationml/2006/main">
  <p:tag name="TIMING" val="|24.4"/>
</p:tagLst>
</file>

<file path=ppt/tags/tag8.xml><?xml version="1.0" encoding="utf-8"?>
<p:tagLst xmlns:a="http://schemas.openxmlformats.org/drawingml/2006/main" xmlns:r="http://schemas.openxmlformats.org/officeDocument/2006/relationships" xmlns:p="http://schemas.openxmlformats.org/presentationml/2006/main">
  <p:tag name="TIMING" val="|7.4|7.2"/>
</p:tagLst>
</file>

<file path=ppt/tags/tag9.xml><?xml version="1.0" encoding="utf-8"?>
<p:tagLst xmlns:a="http://schemas.openxmlformats.org/drawingml/2006/main" xmlns:r="http://schemas.openxmlformats.org/officeDocument/2006/relationships" xmlns:p="http://schemas.openxmlformats.org/presentationml/2006/main">
  <p:tag name="TIMING" val="|7.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33817</TotalTime>
  <Words>3974</Words>
  <Application>Microsoft Macintosh PowerPoint</Application>
  <PresentationFormat>宽屏</PresentationFormat>
  <Paragraphs>408</Paragraphs>
  <Slides>42</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等线</vt:lpstr>
      <vt:lpstr>等线 Light</vt:lpstr>
      <vt:lpstr>Microsoft YaHei</vt:lpstr>
      <vt:lpstr>Microsoft YaHei</vt:lpstr>
      <vt:lpstr>Arial</vt:lpstr>
      <vt:lpstr>Cambria Math</vt:lpstr>
      <vt:lpstr>Helvetica</vt:lpstr>
      <vt:lpstr>Wingdings</vt:lpstr>
      <vt:lpstr>Office 主题​​</vt:lpstr>
      <vt:lpstr>Twisted Twin: A Collaborative and Competitive Memory Management Approach in HTAP Systems</vt:lpstr>
      <vt:lpstr>GaussDB-HTAP System</vt:lpstr>
      <vt:lpstr>GaussDB-HTAP System</vt:lpstr>
      <vt:lpstr>GaussDB-HTAP System</vt:lpstr>
      <vt:lpstr>GaussDB-HTAP System</vt:lpstr>
      <vt:lpstr>GaussDB-HTAP System</vt:lpstr>
      <vt:lpstr>GaussDB-HTAP System</vt:lpstr>
      <vt:lpstr>GaussDB-HTAP System</vt:lpstr>
      <vt:lpstr>Problems – Column Selection</vt:lpstr>
      <vt:lpstr>Problems – Column Selection</vt:lpstr>
      <vt:lpstr>Problems – Memory Allocation</vt:lpstr>
      <vt:lpstr>Problems – Memory Allocation</vt:lpstr>
      <vt:lpstr>Problems – Memory Allocation</vt:lpstr>
      <vt:lpstr>Problems – Memory Allocation</vt:lpstr>
      <vt:lpstr>Issues of Current Approaches</vt:lpstr>
      <vt:lpstr>Issues of Current Approaches</vt:lpstr>
      <vt:lpstr>Issues of Current Approaches</vt:lpstr>
      <vt:lpstr>Issues of Current Approaches</vt:lpstr>
      <vt:lpstr>Issues of Current Approaches</vt:lpstr>
      <vt:lpstr>Issues of Current Approaches</vt:lpstr>
      <vt:lpstr>Issues of Current Approaches</vt:lpstr>
      <vt:lpstr>Introducing T2 (Twisted-Twin)</vt:lpstr>
      <vt:lpstr>Introducing T2 (Twisted-Twin)</vt:lpstr>
      <vt:lpstr>Static Configuration – Column Selection</vt:lpstr>
      <vt:lpstr>Static Configuration – Column Selection</vt:lpstr>
      <vt:lpstr>Static Configuration – Column Selection</vt:lpstr>
      <vt:lpstr>Static Configuration – Column Selection</vt:lpstr>
      <vt:lpstr>Static Configuration – Column Selection</vt:lpstr>
      <vt:lpstr>Static Configuration – Column Selection</vt:lpstr>
      <vt:lpstr>Static Configuration – Memory Allocation</vt:lpstr>
      <vt:lpstr>Static Configuration – Memory Allocation</vt:lpstr>
      <vt:lpstr>Static Configuration – Memory Allocation</vt:lpstr>
      <vt:lpstr>Static Configuration – Memory Allocation</vt:lpstr>
      <vt:lpstr>Dynamic Tuning</vt:lpstr>
      <vt:lpstr>Dynamic Tuning</vt:lpstr>
      <vt:lpstr>Experiment: Overall Performance</vt:lpstr>
      <vt:lpstr>Experiment: Overall Performance</vt:lpstr>
      <vt:lpstr>Experiment: Overall Performance</vt:lpstr>
      <vt:lpstr>Experiment: Column Selection</vt:lpstr>
      <vt:lpstr>Experiment: Static Memory Allocation</vt:lpstr>
      <vt:lpstr>Experiment: Dynamic Reallocation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Learned Cost Models:  Why Start from Scratch?</dc:title>
  <dc:creator>Administrator</dc:creator>
  <cp:lastModifiedBy>Microsoft Office User</cp:lastModifiedBy>
  <cp:revision>303</cp:revision>
  <cp:lastPrinted>2025-08-30T15:19:40Z</cp:lastPrinted>
  <dcterms:created xsi:type="dcterms:W3CDTF">2024-05-06T14:01:02Z</dcterms:created>
  <dcterms:modified xsi:type="dcterms:W3CDTF">2025-09-04T20:44:53Z</dcterms:modified>
</cp:coreProperties>
</file>